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sldIdLst>
    <p:sldId id="1019"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1020" r:id="rId21"/>
    <p:sldId id="588" r:id="rId22"/>
    <p:sldId id="587" r:id="rId23"/>
    <p:sldId id="586" r:id="rId24"/>
    <p:sldId id="619" r:id="rId25"/>
    <p:sldId id="618" r:id="rId26"/>
    <p:sldId id="620" r:id="rId27"/>
    <p:sldId id="621" r:id="rId28"/>
    <p:sldId id="622" r:id="rId29"/>
    <p:sldId id="1021" r:id="rId30"/>
    <p:sldId id="1028" r:id="rId31"/>
    <p:sldId id="1029" r:id="rId32"/>
    <p:sldId id="1022" r:id="rId33"/>
    <p:sldId id="1023" r:id="rId34"/>
    <p:sldId id="1024" r:id="rId35"/>
    <p:sldId id="1025" r:id="rId36"/>
    <p:sldId id="1026" r:id="rId37"/>
    <p:sldId id="1027" r:id="rId38"/>
    <p:sldId id="625" r:id="rId39"/>
    <p:sldId id="626" r:id="rId40"/>
    <p:sldId id="627" r:id="rId41"/>
    <p:sldId id="1493" r:id="rId42"/>
    <p:sldId id="1494" r:id="rId43"/>
    <p:sldId id="1496" r:id="rId44"/>
    <p:sldId id="1497" r:id="rId45"/>
    <p:sldId id="1498" r:id="rId46"/>
    <p:sldId id="1499" r:id="rId47"/>
    <p:sldId id="1500" r:id="rId48"/>
    <p:sldId id="1501" r:id="rId49"/>
    <p:sldId id="1502" r:id="rId50"/>
    <p:sldId id="1503" r:id="rId51"/>
    <p:sldId id="1504" r:id="rId52"/>
    <p:sldId id="1508" r:id="rId53"/>
    <p:sldId id="1509" r:id="rId54"/>
    <p:sldId id="1510" r:id="rId55"/>
    <p:sldId id="1528" r:id="rId56"/>
    <p:sldId id="1511" r:id="rId57"/>
    <p:sldId id="1512" r:id="rId58"/>
    <p:sldId id="1526" r:id="rId59"/>
    <p:sldId id="1513" r:id="rId60"/>
    <p:sldId id="1527" r:id="rId61"/>
    <p:sldId id="1514" r:id="rId62"/>
    <p:sldId id="1515" r:id="rId63"/>
    <p:sldId id="1516" r:id="rId64"/>
    <p:sldId id="1517" r:id="rId65"/>
    <p:sldId id="1518" r:id="rId66"/>
    <p:sldId id="1529" r:id="rId67"/>
    <p:sldId id="1530" r:id="rId68"/>
    <p:sldId id="1531" r:id="rId69"/>
    <p:sldId id="1532" r:id="rId70"/>
    <p:sldId id="1533" r:id="rId71"/>
    <p:sldId id="1519" r:id="rId72"/>
    <p:sldId id="1520" r:id="rId73"/>
    <p:sldId id="1521" r:id="rId74"/>
    <p:sldId id="1522" r:id="rId75"/>
    <p:sldId id="1523" r:id="rId76"/>
    <p:sldId id="1524" r:id="rId77"/>
    <p:sldId id="1525" r:id="rId78"/>
    <p:sldId id="1534" r:id="rId79"/>
    <p:sldId id="1455" r:id="rId80"/>
    <p:sldId id="1457" r:id="rId81"/>
    <p:sldId id="1240" r:id="rId82"/>
    <p:sldId id="1262" r:id="rId83"/>
    <p:sldId id="1241" r:id="rId84"/>
    <p:sldId id="1485" r:id="rId85"/>
    <p:sldId id="1484" r:id="rId86"/>
    <p:sldId id="1483" r:id="rId87"/>
    <p:sldId id="1313" r:id="rId88"/>
    <p:sldId id="1308" r:id="rId89"/>
    <p:sldId id="1310" r:id="rId90"/>
    <p:sldId id="1358" r:id="rId91"/>
    <p:sldId id="1311" r:id="rId92"/>
    <p:sldId id="1535" r:id="rId93"/>
    <p:sldId id="1536" r:id="rId94"/>
    <p:sldId id="1537" r:id="rId95"/>
    <p:sldId id="1538" r:id="rId96"/>
    <p:sldId id="1312" r:id="rId97"/>
    <p:sldId id="1540" r:id="rId98"/>
    <p:sldId id="1542" r:id="rId99"/>
    <p:sldId id="1543" r:id="rId100"/>
    <p:sldId id="1545" r:id="rId101"/>
    <p:sldId id="1546" r:id="rId102"/>
    <p:sldId id="1547" r:id="rId103"/>
    <p:sldId id="1539" r:id="rId104"/>
    <p:sldId id="1548" r:id="rId105"/>
    <p:sldId id="1549" r:id="rId106"/>
    <p:sldId id="1550" r:id="rId107"/>
    <p:sldId id="1551" r:id="rId108"/>
    <p:sldId id="1552" r:id="rId109"/>
    <p:sldId id="1557" r:id="rId110"/>
    <p:sldId id="1558" r:id="rId111"/>
    <p:sldId id="1559" r:id="rId112"/>
    <p:sldId id="1560" r:id="rId113"/>
    <p:sldId id="1561" r:id="rId114"/>
    <p:sldId id="1562" r:id="rId115"/>
    <p:sldId id="1553" r:id="rId116"/>
    <p:sldId id="1554" r:id="rId117"/>
    <p:sldId id="1555" r:id="rId118"/>
    <p:sldId id="1556" r:id="rId119"/>
    <p:sldId id="1563" r:id="rId120"/>
    <p:sldId id="1564" r:id="rId121"/>
    <p:sldId id="1565" r:id="rId122"/>
    <p:sldId id="1566" r:id="rId123"/>
    <p:sldId id="1567" r:id="rId124"/>
    <p:sldId id="1568" r:id="rId125"/>
    <p:sldId id="1569" r:id="rId126"/>
    <p:sldId id="1570" r:id="rId127"/>
    <p:sldId id="1584" r:id="rId128"/>
    <p:sldId id="1571" r:id="rId129"/>
    <p:sldId id="1572" r:id="rId130"/>
    <p:sldId id="1573" r:id="rId131"/>
    <p:sldId id="1574" r:id="rId132"/>
    <p:sldId id="515" r:id="rId133"/>
    <p:sldId id="508" r:id="rId134"/>
    <p:sldId id="510" r:id="rId135"/>
    <p:sldId id="512" r:id="rId136"/>
    <p:sldId id="511" r:id="rId137"/>
    <p:sldId id="514" r:id="rId138"/>
    <p:sldId id="1575" r:id="rId139"/>
    <p:sldId id="1576" r:id="rId140"/>
    <p:sldId id="1581" r:id="rId141"/>
    <p:sldId id="1577" r:id="rId142"/>
    <p:sldId id="1580" r:id="rId143"/>
    <p:sldId id="1582" r:id="rId144"/>
    <p:sldId id="1578" r:id="rId145"/>
    <p:sldId id="1583" r:id="rId146"/>
    <p:sldId id="1579"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49664F-5870-420E-B9E3-8A0B73338BE5}">
          <p14:sldIdLst>
            <p14:sldId id="1019"/>
            <p14:sldId id="257"/>
            <p14:sldId id="258"/>
            <p14:sldId id="259"/>
            <p14:sldId id="260"/>
            <p14:sldId id="261"/>
            <p14:sldId id="262"/>
            <p14:sldId id="263"/>
            <p14:sldId id="264"/>
            <p14:sldId id="265"/>
            <p14:sldId id="266"/>
            <p14:sldId id="267"/>
            <p14:sldId id="268"/>
            <p14:sldId id="269"/>
            <p14:sldId id="270"/>
            <p14:sldId id="271"/>
            <p14:sldId id="272"/>
            <p14:sldId id="273"/>
            <p14:sldId id="276"/>
            <p14:sldId id="1020"/>
            <p14:sldId id="588"/>
            <p14:sldId id="587"/>
            <p14:sldId id="586"/>
            <p14:sldId id="619"/>
            <p14:sldId id="618"/>
            <p14:sldId id="620"/>
            <p14:sldId id="621"/>
            <p14:sldId id="622"/>
            <p14:sldId id="1021"/>
            <p14:sldId id="1028"/>
            <p14:sldId id="1029"/>
            <p14:sldId id="1022"/>
            <p14:sldId id="1023"/>
            <p14:sldId id="1024"/>
            <p14:sldId id="1025"/>
            <p14:sldId id="1026"/>
            <p14:sldId id="1027"/>
            <p14:sldId id="625"/>
            <p14:sldId id="626"/>
            <p14:sldId id="627"/>
            <p14:sldId id="1493"/>
            <p14:sldId id="1494"/>
            <p14:sldId id="1496"/>
            <p14:sldId id="1497"/>
            <p14:sldId id="1498"/>
            <p14:sldId id="1499"/>
            <p14:sldId id="1500"/>
            <p14:sldId id="1501"/>
            <p14:sldId id="1502"/>
            <p14:sldId id="1503"/>
            <p14:sldId id="1504"/>
            <p14:sldId id="1508"/>
            <p14:sldId id="1509"/>
            <p14:sldId id="1510"/>
            <p14:sldId id="1528"/>
            <p14:sldId id="1511"/>
            <p14:sldId id="1512"/>
            <p14:sldId id="1526"/>
            <p14:sldId id="1513"/>
            <p14:sldId id="1527"/>
            <p14:sldId id="1514"/>
            <p14:sldId id="1515"/>
            <p14:sldId id="1516"/>
            <p14:sldId id="1517"/>
            <p14:sldId id="1518"/>
            <p14:sldId id="1529"/>
            <p14:sldId id="1530"/>
            <p14:sldId id="1531"/>
            <p14:sldId id="1532"/>
            <p14:sldId id="1533"/>
            <p14:sldId id="1519"/>
            <p14:sldId id="1520"/>
            <p14:sldId id="1521"/>
            <p14:sldId id="1522"/>
            <p14:sldId id="1523"/>
            <p14:sldId id="1524"/>
            <p14:sldId id="1525"/>
            <p14:sldId id="1534"/>
          </p14:sldIdLst>
        </p14:section>
        <p14:section name="SVM" id="{8C962CC7-7400-401E-94AE-DBE9C3788F45}">
          <p14:sldIdLst>
            <p14:sldId id="1455"/>
            <p14:sldId id="1457"/>
            <p14:sldId id="1240"/>
            <p14:sldId id="1262"/>
            <p14:sldId id="1241"/>
            <p14:sldId id="1485"/>
            <p14:sldId id="1484"/>
            <p14:sldId id="1483"/>
            <p14:sldId id="1313"/>
            <p14:sldId id="1308"/>
            <p14:sldId id="1310"/>
            <p14:sldId id="1358"/>
            <p14:sldId id="1311"/>
            <p14:sldId id="1535"/>
            <p14:sldId id="1536"/>
            <p14:sldId id="1537"/>
            <p14:sldId id="1538"/>
            <p14:sldId id="1312"/>
            <p14:sldId id="1540"/>
            <p14:sldId id="1542"/>
            <p14:sldId id="1543"/>
            <p14:sldId id="1545"/>
            <p14:sldId id="1546"/>
            <p14:sldId id="1547"/>
            <p14:sldId id="1539"/>
            <p14:sldId id="1548"/>
            <p14:sldId id="1549"/>
            <p14:sldId id="1550"/>
            <p14:sldId id="1551"/>
            <p14:sldId id="1552"/>
            <p14:sldId id="1557"/>
            <p14:sldId id="1558"/>
            <p14:sldId id="1559"/>
            <p14:sldId id="1560"/>
            <p14:sldId id="1561"/>
            <p14:sldId id="1562"/>
            <p14:sldId id="1553"/>
            <p14:sldId id="1554"/>
            <p14:sldId id="1555"/>
            <p14:sldId id="1556"/>
            <p14:sldId id="1563"/>
            <p14:sldId id="1564"/>
            <p14:sldId id="1565"/>
            <p14:sldId id="1566"/>
            <p14:sldId id="1567"/>
            <p14:sldId id="1568"/>
            <p14:sldId id="1569"/>
            <p14:sldId id="1570"/>
            <p14:sldId id="1584"/>
            <p14:sldId id="1571"/>
            <p14:sldId id="1572"/>
            <p14:sldId id="1573"/>
            <p14:sldId id="1574"/>
            <p14:sldId id="515"/>
            <p14:sldId id="508"/>
            <p14:sldId id="510"/>
            <p14:sldId id="512"/>
            <p14:sldId id="511"/>
            <p14:sldId id="514"/>
            <p14:sldId id="1575"/>
            <p14:sldId id="1576"/>
            <p14:sldId id="1581"/>
            <p14:sldId id="1577"/>
            <p14:sldId id="1580"/>
            <p14:sldId id="1582"/>
            <p14:sldId id="1578"/>
            <p14:sldId id="1583"/>
            <p14:sldId id="1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4B6F"/>
    <a:srgbClr val="FFE5ED"/>
    <a:srgbClr val="FF00FF"/>
    <a:srgbClr val="FF3399"/>
    <a:srgbClr val="0000FF"/>
    <a:srgbClr val="D4FCEA"/>
    <a:srgbClr val="540BB5"/>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3:46:23.488"/>
    </inkml:context>
    <inkml:brush xml:id="br0">
      <inkml:brushProperty name="width" value="0.05" units="cm"/>
      <inkml:brushProperty name="height" value="0.05" units="cm"/>
      <inkml:brushProperty name="color" value="#E71224"/>
    </inkml:brush>
  </inkml:definitions>
  <inkml:trace contextRef="#ctx0" brushRef="#br0">0 860 24575,'55'-27'0,"59"-34"0,-87 44 0,1 2 0,0 0 0,2 2 0,0 1 0,49-12 0,-50 15 0,49-20 0,-51 17 0,1 2 0,31-8 0,-26 10 0,0-2 0,-1-2 0,43-21 0,87-58 0,-146 81 0,-1 0 0,0-1 0,0-1 0,-1 0 0,0-1 0,-1 0 0,-1-1 0,14-20 0,-10 13 0,0 0 0,1 1 0,28-25 0,64-47 0,-42 38 0,-58 46 0,1-1 0,-1 1 0,1 1 0,0 0 0,16-8 0,-24 14 0,0 0 0,0 0 0,0 0 0,1 0 0,-1 0 0,0 1 0,0-1 0,1 1 0,-1 0 0,1 0 0,-1 0 0,0 0 0,1 0 0,-1 0 0,0 0 0,1 1 0,-1-1 0,0 1 0,1 0 0,-1 0 0,0 0 0,0 0 0,0 0 0,0 0 0,0 0 0,0 1 0,0-1 0,3 4 0,-1-1 0,0 1 0,-1 0 0,0 0 0,0 0 0,0 0 0,0 0 0,-1 1 0,3 11 0,9 51 0,-6-23 0,33 126 0,-39-164 0,0-1 0,0 0 0,0 0 0,1 0 0,0 0 0,0-1 0,1 1 0,-1-1 0,1 0 0,0 1 0,9 6 0,-9-9 0,1 1 0,0-1 0,0 0 0,0-1 0,0 1 0,0-1 0,1 0 0,-1-1 0,0 1 0,1-1 0,0 0 0,-1 0 0,10-1 0,-2 1 0,-1-1 0,1 2 0,0 0 0,24 7 0,-31-7 0,0 1 0,-1-1 0,1 1 0,-1 0 0,0 1 0,1 0 0,-2-1 0,1 2 0,0-1 0,-1 0 0,0 1 0,5 7 0,3 4 0,-1 0 0,-1 1 0,-1 0 0,0 1 0,-1 0 0,-1 0 0,0 1 0,-2 0 0,0 0 0,-2 1 0,0-1 0,0 1 0,-2 28 0,-2 54-1365,0-55-5461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3:46:52.093"/>
    </inkml:context>
    <inkml:brush xml:id="br0">
      <inkml:brushProperty name="width" value="0.05" units="cm"/>
      <inkml:brushProperty name="height" value="0.05" units="cm"/>
      <inkml:brushProperty name="color" value="#E71224"/>
    </inkml:brush>
  </inkml:definitions>
  <inkml:trace contextRef="#ctx0" brushRef="#br0">0 860 24575,'55'-27'0,"59"-34"0,-87 44 0,1 2 0,0 0 0,2 2 0,0 1 0,49-12 0,-50 15 0,49-20 0,-51 17 0,1 2 0,31-8 0,-26 10 0,0-2 0,-1-2 0,43-21 0,87-58 0,-146 81 0,-1 0 0,0-1 0,0-1 0,-1 0 0,0-1 0,-1 0 0,-1-1 0,14-20 0,-10 13 0,0 0 0,1 1 0,28-25 0,64-47 0,-42 38 0,-58 46 0,1-1 0,-1 1 0,1 1 0,0 0 0,16-8 0,-24 14 0,0 0 0,0 0 0,0 0 0,1 0 0,-1 0 0,0 1 0,0-1 0,1 1 0,-1 0 0,1 0 0,-1 0 0,0 0 0,1 0 0,-1 0 0,0 0 0,1 1 0,-1-1 0,0 1 0,1 0 0,-1 0 0,0 0 0,0 0 0,0 0 0,0 0 0,0 0 0,0 1 0,0-1 0,3 4 0,-1-1 0,0 1 0,-1 0 0,0 0 0,0 0 0,0 0 0,0 0 0,-1 1 0,3 11 0,9 51 0,-6-23 0,33 126 0,-39-164 0,0-1 0,0 0 0,0 0 0,1 0 0,0 0 0,0-1 0,1 1 0,-1-1 0,1 0 0,0 1 0,9 6 0,-9-9 0,1 1 0,0-1 0,0 0 0,0-1 0,0 1 0,0-1 0,1 0 0,-1-1 0,0 1 0,1-1 0,0 0 0,-1 0 0,10-1 0,-2 1 0,-1-1 0,1 2 0,0 0 0,24 7 0,-31-7 0,0 1 0,-1-1 0,1 1 0,-1 0 0,0 1 0,1 0 0,-2-1 0,1 2 0,0-1 0,-1 0 0,0 1 0,5 7 0,3 4 0,-1 0 0,-1 1 0,-1 0 0,0 1 0,-1 0 0,-1 0 0,0 1 0,-2 0 0,0 0 0,-2 1 0,0-1 0,0 1 0,-2 28 0,-2 54-1365,0-55-5461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3:53:21.8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 0,'21902'0'0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4:01:21.6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4625 536 0,'1588'-536'0,"-7800"536"0,8752 536 0,-456-536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4:02:31.379"/>
    </inkml:context>
    <inkml:brush xml:id="br0">
      <inkml:brushProperty name="width" value="0.05" units="cm"/>
      <inkml:brushProperty name="height" value="0.05" units="cm"/>
      <inkml:brushProperty name="color" value="#E71224"/>
    </inkml:brush>
  </inkml:definitions>
  <inkml:trace contextRef="#ctx0" brushRef="#br0">336 0 23935,'-335'1102'0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4:02:36.864"/>
    </inkml:context>
    <inkml:brush xml:id="br0">
      <inkml:brushProperty name="width" value="0.05" units="cm"/>
      <inkml:brushProperty name="height" value="0.05" units="cm"/>
      <inkml:brushProperty name="color" value="#E71224"/>
    </inkml:brush>
  </inkml:definitions>
  <inkml:trace contextRef="#ctx0" brushRef="#br0">1 71 24575,'4'-1'0,"1"1"0,0 0 0,0 0 0,-1 0 0,1 1 0,0-1 0,-1 1 0,1 0 0,-1 1 0,1-1 0,-1 1 0,0 0 0,1 0 0,-1 0 0,0 1 0,0-1 0,-1 1 0,1 0 0,0 0 0,-1 0 0,0 1 0,0-1 0,0 1 0,0 0 0,0 0 0,2 4 0,28 48 0,32 70 0,2 4 0,26 38 0,-91-165 0,-1 1 0,2-1 0,-1 1 0,0-1 0,1 0 0,-1 0 0,1 0 0,0 0 0,0-1 0,0 1 0,0-1 0,0 0 0,5 2 0,-5-2 0,0-1 0,1 0 0,-1-1 0,0 1 0,1-1 0,-1 1 0,1-1 0,0 0 0,-1 0 0,1-1 0,-1 1 0,0-1 0,1 0 0,5-2 0,2 0 0,-1-2 0,0 1 0,1-2 0,-2 1 0,16-12 0,43-40 0,-3 2 0,-26 30 0,46-24 0,-53 33 0,-2-2 0,0 0 0,36-30 0,140-157 0,-178 175 0,15-18-1365,-10 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8T04:20:15.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 0,'5057'47'0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88F6E-4C88-47F1-B99F-CB5B60E3D2D7}" type="datetimeFigureOut">
              <a:rPr lang="en-IN" smtClean="0"/>
              <a:t>09-09-2025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A50FC-7988-4411-B55A-1147DBC9C292}" type="slidenum">
              <a:rPr lang="en-IN" smtClean="0"/>
              <a:t>‹#›</a:t>
            </a:fld>
            <a:endParaRPr lang="en-IN"/>
          </a:p>
        </p:txBody>
      </p:sp>
    </p:spTree>
    <p:extLst>
      <p:ext uri="{BB962C8B-B14F-4D97-AF65-F5344CB8AC3E}">
        <p14:creationId xmlns:p14="http://schemas.microsoft.com/office/powerpoint/2010/main" val="5514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3DA50FC-7988-4411-B55A-1147DBC9C292}" type="slidenum">
              <a:rPr lang="en-IN" smtClean="0"/>
              <a:t>41</a:t>
            </a:fld>
            <a:endParaRPr lang="en-IN"/>
          </a:p>
        </p:txBody>
      </p:sp>
    </p:spTree>
    <p:extLst>
      <p:ext uri="{BB962C8B-B14F-4D97-AF65-F5344CB8AC3E}">
        <p14:creationId xmlns:p14="http://schemas.microsoft.com/office/powerpoint/2010/main" val="2192469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DF2F49C4-2D73-E2CC-3527-1F9155D9C4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A95643-444D-44AE-98C1-8090E57CD826}" type="slidenum">
              <a:rPr lang="en-US" altLang="en-US" smtClean="0"/>
              <a:pPr>
                <a:spcBef>
                  <a:spcPct val="0"/>
                </a:spcBef>
              </a:pPr>
              <a:t>90</a:t>
            </a:fld>
            <a:endParaRPr lang="en-US" altLang="en-US"/>
          </a:p>
        </p:txBody>
      </p:sp>
      <p:sp>
        <p:nvSpPr>
          <p:cNvPr id="37891" name="Rectangle 2">
            <a:extLst>
              <a:ext uri="{FF2B5EF4-FFF2-40B4-BE49-F238E27FC236}">
                <a16:creationId xmlns:a16="http://schemas.microsoft.com/office/drawing/2014/main" id="{59CD32AD-642A-5FF0-305F-1CA0AED736B8}"/>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C61351CA-F38B-3375-A42F-7AFC1A9546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FF107CB-EFD1-AC7D-1393-B8F8D37A3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BF071C-6FC7-4BC2-B218-DFE358125370}" type="slidenum">
              <a:rPr lang="en-US" altLang="en-US" smtClean="0"/>
              <a:pPr>
                <a:spcBef>
                  <a:spcPct val="0"/>
                </a:spcBef>
              </a:pPr>
              <a:t>91</a:t>
            </a:fld>
            <a:endParaRPr lang="en-US" altLang="en-US"/>
          </a:p>
        </p:txBody>
      </p:sp>
      <p:sp>
        <p:nvSpPr>
          <p:cNvPr id="39939" name="Rectangle 2">
            <a:extLst>
              <a:ext uri="{FF2B5EF4-FFF2-40B4-BE49-F238E27FC236}">
                <a16:creationId xmlns:a16="http://schemas.microsoft.com/office/drawing/2014/main" id="{7D7F3063-754B-C8D0-D851-B2733679C35C}"/>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F71835B-D0C0-521E-D8B0-23B8D5EBDF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E9DC868-FCD6-4160-29FB-BB6851F931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ACEE30-25AB-4D36-A1B1-C504821144EA}" type="slidenum">
              <a:rPr lang="en-US" altLang="en-US" smtClean="0"/>
              <a:pPr>
                <a:spcBef>
                  <a:spcPct val="0"/>
                </a:spcBef>
              </a:pPr>
              <a:t>96</a:t>
            </a:fld>
            <a:endParaRPr lang="en-US" altLang="en-US"/>
          </a:p>
        </p:txBody>
      </p:sp>
      <p:sp>
        <p:nvSpPr>
          <p:cNvPr id="41987" name="Rectangle 2">
            <a:extLst>
              <a:ext uri="{FF2B5EF4-FFF2-40B4-BE49-F238E27FC236}">
                <a16:creationId xmlns:a16="http://schemas.microsoft.com/office/drawing/2014/main" id="{13D32485-9B89-408A-C8DF-9FF6F3653A7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BD4568B0-E6CE-726D-0475-C527AA6C5D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7ABCCE69-342C-EDCF-67D1-90D31703E37B}"/>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0E5655CA-41F3-4161-A243-680CB27A0DBE}" type="slidenum">
              <a:rPr lang="en-US" altLang="en-US"/>
              <a:pPr algn="r">
                <a:spcBef>
                  <a:spcPct val="0"/>
                </a:spcBef>
              </a:pPr>
              <a:t>79</a:t>
            </a:fld>
            <a:endParaRPr lang="en-US" altLang="en-US"/>
          </a:p>
        </p:txBody>
      </p:sp>
      <p:sp>
        <p:nvSpPr>
          <p:cNvPr id="18435" name="Rectangle 2">
            <a:extLst>
              <a:ext uri="{FF2B5EF4-FFF2-40B4-BE49-F238E27FC236}">
                <a16:creationId xmlns:a16="http://schemas.microsoft.com/office/drawing/2014/main" id="{BA54B4EB-3EE2-CA44-358A-6E229FA3ED54}"/>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B05FE985-85BE-D4E8-F144-B376839B7E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73D339F-1996-9C6A-FA98-5DA8733B8DE2}"/>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4C66183-76B6-4392-90FF-E3A779448B45}" type="slidenum">
              <a:rPr lang="en-US" altLang="en-US"/>
              <a:pPr algn="r">
                <a:spcBef>
                  <a:spcPct val="0"/>
                </a:spcBef>
              </a:pPr>
              <a:t>80</a:t>
            </a:fld>
            <a:endParaRPr lang="en-US" altLang="en-US"/>
          </a:p>
        </p:txBody>
      </p:sp>
      <p:sp>
        <p:nvSpPr>
          <p:cNvPr id="20483" name="Rectangle 2">
            <a:extLst>
              <a:ext uri="{FF2B5EF4-FFF2-40B4-BE49-F238E27FC236}">
                <a16:creationId xmlns:a16="http://schemas.microsoft.com/office/drawing/2014/main" id="{325B754D-6F67-D569-32F6-010F17B3B3AF}"/>
              </a:ext>
            </a:extLst>
          </p:cNvPr>
          <p:cNvSpPr>
            <a:spLocks noGrp="1" noRot="1" noChangeAspect="1" noChangeArrowheads="1" noTextEdit="1"/>
          </p:cNvSpPr>
          <p:nvPr>
            <p:ph type="sldImg"/>
          </p:nvPr>
        </p:nvSpPr>
        <p:spPr>
          <a:xfrm>
            <a:off x="442913" y="698500"/>
            <a:ext cx="6132512" cy="3451225"/>
          </a:xfrm>
          <a:ln w="12700" cap="flat">
            <a:solidFill>
              <a:schemeClr val="tx1"/>
            </a:solidFill>
          </a:ln>
        </p:spPr>
      </p:sp>
      <p:sp>
        <p:nvSpPr>
          <p:cNvPr id="20484" name="Rectangle 3">
            <a:extLst>
              <a:ext uri="{FF2B5EF4-FFF2-40B4-BE49-F238E27FC236}">
                <a16:creationId xmlns:a16="http://schemas.microsoft.com/office/drawing/2014/main" id="{524A0D00-32E2-5B88-FF78-2CBA3E3C84F6}"/>
              </a:ext>
            </a:extLst>
          </p:cNvPr>
          <p:cNvSpPr>
            <a:spLocks noGrp="1" noChangeArrowheads="1"/>
          </p:cNvSpPr>
          <p:nvPr>
            <p:ph type="body" idx="1"/>
          </p:nvPr>
        </p:nvSpPr>
        <p:spPr>
          <a:xfrm>
            <a:off x="935038" y="4389438"/>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88" tIns="42944" rIns="85888" bIns="42944"/>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39FAF7A-FD1D-8062-5EA4-3EB6A16F74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D3F10F-56ED-48C1-8FBB-C3204DFB5CE7}" type="slidenum">
              <a:rPr lang="en-US" altLang="en-US" smtClean="0"/>
              <a:pPr>
                <a:spcBef>
                  <a:spcPct val="0"/>
                </a:spcBef>
              </a:pPr>
              <a:t>81</a:t>
            </a:fld>
            <a:endParaRPr lang="en-US" altLang="en-US"/>
          </a:p>
        </p:txBody>
      </p:sp>
      <p:sp>
        <p:nvSpPr>
          <p:cNvPr id="22531" name="Rectangle 2">
            <a:extLst>
              <a:ext uri="{FF2B5EF4-FFF2-40B4-BE49-F238E27FC236}">
                <a16:creationId xmlns:a16="http://schemas.microsoft.com/office/drawing/2014/main" id="{653D5D46-4CF6-A5AD-75AC-4745163ED568}"/>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51DB29C8-FA4F-22AD-7C59-B18431BD2F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BF8827B-D646-0808-50DA-9E677989B3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99C8100-D19B-4551-9687-D20C4A3F8D08}" type="slidenum">
              <a:rPr lang="en-US" altLang="en-US" smtClean="0"/>
              <a:pPr>
                <a:spcBef>
                  <a:spcPct val="0"/>
                </a:spcBef>
              </a:pPr>
              <a:t>82</a:t>
            </a:fld>
            <a:endParaRPr lang="en-US" altLang="en-US"/>
          </a:p>
        </p:txBody>
      </p:sp>
      <p:sp>
        <p:nvSpPr>
          <p:cNvPr id="24579" name="Rectangle 2">
            <a:extLst>
              <a:ext uri="{FF2B5EF4-FFF2-40B4-BE49-F238E27FC236}">
                <a16:creationId xmlns:a16="http://schemas.microsoft.com/office/drawing/2014/main" id="{7F52B52F-141C-3B73-5B4B-DF0E3635950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2AA9C52D-E535-7FB3-7014-08C08C1108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3FBA06F5-9D84-A0DC-6336-576799D24C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1703A4-B74D-4380-BAFF-42EF2E9ADCE2}" type="slidenum">
              <a:rPr lang="en-US" altLang="en-US" smtClean="0"/>
              <a:pPr>
                <a:spcBef>
                  <a:spcPct val="0"/>
                </a:spcBef>
              </a:pPr>
              <a:t>83</a:t>
            </a:fld>
            <a:endParaRPr lang="en-US" altLang="en-US"/>
          </a:p>
        </p:txBody>
      </p:sp>
      <p:sp>
        <p:nvSpPr>
          <p:cNvPr id="26627" name="Rectangle 2">
            <a:extLst>
              <a:ext uri="{FF2B5EF4-FFF2-40B4-BE49-F238E27FC236}">
                <a16:creationId xmlns:a16="http://schemas.microsoft.com/office/drawing/2014/main" id="{8AC14E98-07EB-EC0C-2682-5C1EB27D1D0A}"/>
              </a:ext>
            </a:extLst>
          </p:cNvPr>
          <p:cNvSpPr>
            <a:spLocks noGrp="1" noRot="1" noChangeAspect="1" noChangeArrowheads="1" noTextEdit="1"/>
          </p:cNvSpPr>
          <p:nvPr>
            <p:ph type="sldImg"/>
          </p:nvPr>
        </p:nvSpPr>
        <p:spPr>
          <a:xfrm>
            <a:off x="442913" y="698500"/>
            <a:ext cx="6132512" cy="3451225"/>
          </a:xfrm>
          <a:ln w="12700" cap="flat">
            <a:solidFill>
              <a:schemeClr val="tx1"/>
            </a:solidFill>
          </a:ln>
        </p:spPr>
      </p:sp>
      <p:sp>
        <p:nvSpPr>
          <p:cNvPr id="26628" name="Rectangle 3">
            <a:extLst>
              <a:ext uri="{FF2B5EF4-FFF2-40B4-BE49-F238E27FC236}">
                <a16:creationId xmlns:a16="http://schemas.microsoft.com/office/drawing/2014/main" id="{65344C26-524B-F0B7-F755-5A5B8C3CF8A2}"/>
              </a:ext>
            </a:extLst>
          </p:cNvPr>
          <p:cNvSpPr>
            <a:spLocks noGrp="1" noChangeArrowheads="1"/>
          </p:cNvSpPr>
          <p:nvPr>
            <p:ph type="body" idx="1"/>
          </p:nvPr>
        </p:nvSpPr>
        <p:spPr>
          <a:xfrm>
            <a:off x="935038" y="4389438"/>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88" tIns="42944" rIns="85888" bIns="42944"/>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AB0CB6C-F4D8-D528-D2FF-83EDA3F53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025F3-4175-4C97-9E86-69D853A4E494}" type="slidenum">
              <a:rPr lang="en-US" altLang="en-US" smtClean="0"/>
              <a:pPr>
                <a:spcBef>
                  <a:spcPct val="0"/>
                </a:spcBef>
              </a:pPr>
              <a:t>87</a:t>
            </a:fld>
            <a:endParaRPr lang="en-US" altLang="en-US"/>
          </a:p>
        </p:txBody>
      </p:sp>
      <p:sp>
        <p:nvSpPr>
          <p:cNvPr id="31747" name="Rectangle 2">
            <a:extLst>
              <a:ext uri="{FF2B5EF4-FFF2-40B4-BE49-F238E27FC236}">
                <a16:creationId xmlns:a16="http://schemas.microsoft.com/office/drawing/2014/main" id="{E5A9E9AF-716E-8F0C-FE3D-5D42F46222B9}"/>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0F163B5-6E0A-244D-620A-1FB1A74BA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709134B5-7C5E-497B-28CF-1C49C6B579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C0E980-F355-445F-B890-D285C563093C}" type="slidenum">
              <a:rPr lang="en-US" altLang="en-US" smtClean="0"/>
              <a:pPr>
                <a:spcBef>
                  <a:spcPct val="0"/>
                </a:spcBef>
              </a:pPr>
              <a:t>88</a:t>
            </a:fld>
            <a:endParaRPr lang="en-US" altLang="en-US"/>
          </a:p>
        </p:txBody>
      </p:sp>
      <p:sp>
        <p:nvSpPr>
          <p:cNvPr id="33795" name="Rectangle 2">
            <a:extLst>
              <a:ext uri="{FF2B5EF4-FFF2-40B4-BE49-F238E27FC236}">
                <a16:creationId xmlns:a16="http://schemas.microsoft.com/office/drawing/2014/main" id="{D0B71B32-AD35-B636-F5F2-555E37009442}"/>
              </a:ext>
            </a:extLst>
          </p:cNvPr>
          <p:cNvSpPr>
            <a:spLocks noGrp="1" noRot="1" noChangeAspect="1" noChangeArrowheads="1" noTextEdit="1"/>
          </p:cNvSpPr>
          <p:nvPr>
            <p:ph type="sldImg"/>
          </p:nvPr>
        </p:nvSpPr>
        <p:spPr>
          <a:xfrm>
            <a:off x="442913" y="698500"/>
            <a:ext cx="6132512" cy="3451225"/>
          </a:xfrm>
          <a:ln w="12700" cap="flat">
            <a:solidFill>
              <a:schemeClr val="tx1"/>
            </a:solidFill>
          </a:ln>
        </p:spPr>
      </p:sp>
      <p:sp>
        <p:nvSpPr>
          <p:cNvPr id="33796" name="Rectangle 3">
            <a:extLst>
              <a:ext uri="{FF2B5EF4-FFF2-40B4-BE49-F238E27FC236}">
                <a16:creationId xmlns:a16="http://schemas.microsoft.com/office/drawing/2014/main" id="{E780D7BB-F377-CDFB-3F89-921A6A515829}"/>
              </a:ext>
            </a:extLst>
          </p:cNvPr>
          <p:cNvSpPr>
            <a:spLocks noGrp="1" noChangeArrowheads="1"/>
          </p:cNvSpPr>
          <p:nvPr>
            <p:ph type="body" idx="1"/>
          </p:nvPr>
        </p:nvSpPr>
        <p:spPr>
          <a:xfrm>
            <a:off x="935038" y="4389438"/>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88" tIns="42944" rIns="85888" bIns="42944"/>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BE546D1-162E-535B-9CD5-F113D1FC7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DEA9A5-F646-439B-954A-5D176F7F5D50}" type="slidenum">
              <a:rPr lang="en-US" altLang="en-US" smtClean="0"/>
              <a:pPr>
                <a:spcBef>
                  <a:spcPct val="0"/>
                </a:spcBef>
              </a:pPr>
              <a:t>89</a:t>
            </a:fld>
            <a:endParaRPr lang="en-US" altLang="en-US"/>
          </a:p>
        </p:txBody>
      </p:sp>
      <p:sp>
        <p:nvSpPr>
          <p:cNvPr id="35843" name="Rectangle 2">
            <a:extLst>
              <a:ext uri="{FF2B5EF4-FFF2-40B4-BE49-F238E27FC236}">
                <a16:creationId xmlns:a16="http://schemas.microsoft.com/office/drawing/2014/main" id="{7478E2DB-CFC3-4574-EE72-567DBEB6305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11BA003D-369D-9B53-D2B5-B222D3EAB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2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type="body" idx="1"/>
          </p:nvPr>
        </p:nvSpPr>
        <p:spPr>
          <a:xfrm>
            <a:off x="710503" y="1489263"/>
            <a:ext cx="10770994" cy="279179"/>
          </a:xfrm>
        </p:spPr>
        <p:txBody>
          <a:bodyPr lIns="0" tIns="0" rIns="0" bIns="0"/>
          <a:lstStyle>
            <a:lvl1pPr>
              <a:defRPr sz="1814"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5491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sz="half" idx="2"/>
          </p:nvPr>
        </p:nvSpPr>
        <p:spPr>
          <a:xfrm>
            <a:off x="609601"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6" name="Holder 6"/>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6456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4" name="Holder 4"/>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984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16" name="bg object 16"/>
          <p:cNvSpPr/>
          <p:nvPr/>
        </p:nvSpPr>
        <p:spPr>
          <a:xfrm>
            <a:off x="1" y="6438574"/>
            <a:ext cx="12191276" cy="417469"/>
          </a:xfrm>
          <a:custGeom>
            <a:avLst/>
            <a:gdLst/>
            <a:ahLst/>
            <a:cxnLst/>
            <a:rect l="l" t="t" r="r" b="b"/>
            <a:pathLst>
              <a:path w="10692765" h="460375">
                <a:moveTo>
                  <a:pt x="10692384" y="460248"/>
                </a:moveTo>
                <a:lnTo>
                  <a:pt x="0" y="460248"/>
                </a:lnTo>
                <a:lnTo>
                  <a:pt x="0" y="0"/>
                </a:lnTo>
                <a:lnTo>
                  <a:pt x="10692384" y="0"/>
                </a:lnTo>
                <a:lnTo>
                  <a:pt x="10692384" y="460248"/>
                </a:lnTo>
                <a:close/>
              </a:path>
            </a:pathLst>
          </a:custGeom>
          <a:solidFill>
            <a:srgbClr val="00A3C3"/>
          </a:solidFill>
        </p:spPr>
        <p:txBody>
          <a:bodyPr wrap="square" lIns="0" tIns="0" rIns="0" bIns="0" rtlCol="0"/>
          <a:lstStyle/>
          <a:p>
            <a:endParaRPr sz="1632"/>
          </a:p>
        </p:txBody>
      </p:sp>
      <p:pic>
        <p:nvPicPr>
          <p:cNvPr id="17" name="bg object 17"/>
          <p:cNvPicPr/>
          <p:nvPr/>
        </p:nvPicPr>
        <p:blipFill>
          <a:blip r:embed="rId2" cstate="print"/>
          <a:stretch>
            <a:fillRect/>
          </a:stretch>
        </p:blipFill>
        <p:spPr>
          <a:xfrm>
            <a:off x="15638" y="56661"/>
            <a:ext cx="2434346" cy="938353"/>
          </a:xfrm>
          <a:prstGeom prst="rect">
            <a:avLst/>
          </a:prstGeom>
        </p:spPr>
      </p:pic>
      <p:sp>
        <p:nvSpPr>
          <p:cNvPr id="2" name="Holder 2"/>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3" name="Holder 3"/>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1823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1590" y="311897"/>
            <a:ext cx="1208821" cy="2154436"/>
          </a:xfrm>
        </p:spPr>
        <p:txBody>
          <a:bodyPr/>
          <a:lstStyle/>
          <a:p>
            <a:r>
              <a:rPr lang="en-US"/>
              <a:t>Click to edit Master title style</a:t>
            </a:r>
          </a:p>
        </p:txBody>
      </p:sp>
      <p:sp>
        <p:nvSpPr>
          <p:cNvPr id="3" name="Content Placeholder 2"/>
          <p:cNvSpPr>
            <a:spLocks noGrp="1"/>
          </p:cNvSpPr>
          <p:nvPr>
            <p:ph sz="half" idx="1"/>
          </p:nvPr>
        </p:nvSpPr>
        <p:spPr>
          <a:xfrm>
            <a:off x="406400" y="1371600"/>
            <a:ext cx="5537200"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EC58919E-98D0-0896-5124-8FB353938F8C}"/>
              </a:ext>
            </a:extLst>
          </p:cNvPr>
          <p:cNvSpPr>
            <a:spLocks noGrp="1" noChangeArrowheads="1"/>
          </p:cNvSpPr>
          <p:nvPr>
            <p:ph type="sldNum" sz="quarter" idx="10"/>
          </p:nvPr>
        </p:nvSpPr>
        <p:spPr>
          <a:ln/>
        </p:spPr>
        <p:txBody>
          <a:bodyPr/>
          <a:lstStyle>
            <a:lvl1pPr>
              <a:defRPr/>
            </a:lvl1pPr>
          </a:lstStyle>
          <a:p>
            <a:pPr>
              <a:defRPr/>
            </a:pPr>
            <a:fld id="{C04778A0-6983-4489-9A34-0FF7F2946235}" type="slidenum">
              <a:rPr lang="en-US" altLang="en-US"/>
              <a:pPr>
                <a:defRPr/>
              </a:pPr>
              <a:t>‹#›</a:t>
            </a:fld>
            <a:endParaRPr lang="en-US" altLang="en-US"/>
          </a:p>
        </p:txBody>
      </p:sp>
    </p:spTree>
    <p:extLst>
      <p:ext uri="{BB962C8B-B14F-4D97-AF65-F5344CB8AC3E}">
        <p14:creationId xmlns:p14="http://schemas.microsoft.com/office/powerpoint/2010/main" val="269972944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10216"/>
            <a:ext cx="712407" cy="229752"/>
          </a:xfrm>
          <a:custGeom>
            <a:avLst/>
            <a:gdLst/>
            <a:ahLst/>
            <a:cxnLst/>
            <a:rect l="l" t="t" r="r" b="b"/>
            <a:pathLst>
              <a:path w="624840" h="253365">
                <a:moveTo>
                  <a:pt x="624839" y="252984"/>
                </a:moveTo>
                <a:lnTo>
                  <a:pt x="0" y="252984"/>
                </a:lnTo>
                <a:lnTo>
                  <a:pt x="0" y="0"/>
                </a:lnTo>
                <a:lnTo>
                  <a:pt x="624839" y="0"/>
                </a:lnTo>
                <a:lnTo>
                  <a:pt x="624839" y="252984"/>
                </a:lnTo>
                <a:close/>
              </a:path>
            </a:pathLst>
          </a:custGeom>
          <a:solidFill>
            <a:srgbClr val="DA1F28"/>
          </a:solidFill>
        </p:spPr>
        <p:txBody>
          <a:bodyPr wrap="square" lIns="0" tIns="0" rIns="0" bIns="0" rtlCol="0"/>
          <a:lstStyle/>
          <a:p>
            <a:endParaRPr sz="1632"/>
          </a:p>
        </p:txBody>
      </p:sp>
      <p:sp>
        <p:nvSpPr>
          <p:cNvPr id="17" name="bg object 17"/>
          <p:cNvSpPr/>
          <p:nvPr/>
        </p:nvSpPr>
        <p:spPr>
          <a:xfrm>
            <a:off x="788860" y="1010216"/>
            <a:ext cx="11402126" cy="229752"/>
          </a:xfrm>
          <a:custGeom>
            <a:avLst/>
            <a:gdLst/>
            <a:ahLst/>
            <a:cxnLst/>
            <a:rect l="l" t="t" r="r" b="b"/>
            <a:pathLst>
              <a:path w="10000615" h="253365">
                <a:moveTo>
                  <a:pt x="10000488" y="252984"/>
                </a:moveTo>
                <a:lnTo>
                  <a:pt x="0" y="252984"/>
                </a:lnTo>
                <a:lnTo>
                  <a:pt x="0" y="0"/>
                </a:lnTo>
                <a:lnTo>
                  <a:pt x="10000488" y="0"/>
                </a:lnTo>
                <a:lnTo>
                  <a:pt x="10000488" y="252984"/>
                </a:lnTo>
                <a:close/>
              </a:path>
            </a:pathLst>
          </a:custGeom>
          <a:solidFill>
            <a:srgbClr val="2DA1BF"/>
          </a:solidFill>
        </p:spPr>
        <p:txBody>
          <a:bodyPr wrap="square" lIns="0" tIns="0" rIns="0" bIns="0" rtlCol="0"/>
          <a:lstStyle/>
          <a:p>
            <a:endParaRPr sz="1632"/>
          </a:p>
        </p:txBody>
      </p:sp>
      <p:sp>
        <p:nvSpPr>
          <p:cNvPr id="18" name="bg object 18"/>
          <p:cNvSpPr/>
          <p:nvPr/>
        </p:nvSpPr>
        <p:spPr>
          <a:xfrm>
            <a:off x="1" y="6438574"/>
            <a:ext cx="12191276" cy="417469"/>
          </a:xfrm>
          <a:custGeom>
            <a:avLst/>
            <a:gdLst/>
            <a:ahLst/>
            <a:cxnLst/>
            <a:rect l="l" t="t" r="r" b="b"/>
            <a:pathLst>
              <a:path w="10692765" h="460375">
                <a:moveTo>
                  <a:pt x="10692384" y="460248"/>
                </a:moveTo>
                <a:lnTo>
                  <a:pt x="0" y="460248"/>
                </a:lnTo>
                <a:lnTo>
                  <a:pt x="0" y="0"/>
                </a:lnTo>
                <a:lnTo>
                  <a:pt x="10692384" y="0"/>
                </a:lnTo>
                <a:lnTo>
                  <a:pt x="10692384" y="460248"/>
                </a:lnTo>
                <a:close/>
              </a:path>
            </a:pathLst>
          </a:custGeom>
          <a:solidFill>
            <a:srgbClr val="00A3C3"/>
          </a:solidFill>
        </p:spPr>
        <p:txBody>
          <a:bodyPr wrap="square" lIns="0" tIns="0" rIns="0" bIns="0" rtlCol="0"/>
          <a:lstStyle/>
          <a:p>
            <a:endParaRPr sz="1632"/>
          </a:p>
        </p:txBody>
      </p:sp>
      <p:pic>
        <p:nvPicPr>
          <p:cNvPr id="19" name="bg object 19"/>
          <p:cNvPicPr/>
          <p:nvPr/>
        </p:nvPicPr>
        <p:blipFill>
          <a:blip r:embed="rId8" cstate="print"/>
          <a:stretch>
            <a:fillRect/>
          </a:stretch>
        </p:blipFill>
        <p:spPr>
          <a:xfrm>
            <a:off x="15638" y="56661"/>
            <a:ext cx="2434346" cy="938353"/>
          </a:xfrm>
          <a:prstGeom prst="rect">
            <a:avLst/>
          </a:prstGeom>
        </p:spPr>
      </p:pic>
      <p:sp>
        <p:nvSpPr>
          <p:cNvPr id="2" name="Holder 2"/>
          <p:cNvSpPr>
            <a:spLocks noGrp="1"/>
          </p:cNvSpPr>
          <p:nvPr>
            <p:ph type="title"/>
          </p:nvPr>
        </p:nvSpPr>
        <p:spPr>
          <a:xfrm>
            <a:off x="5491590" y="311897"/>
            <a:ext cx="1208821" cy="430887"/>
          </a:xfrm>
          <a:prstGeom prst="rect">
            <a:avLst/>
          </a:prstGeom>
        </p:spPr>
        <p:txBody>
          <a:bodyPr wrap="square" lIns="0" tIns="0" rIns="0" bIns="0">
            <a:spAutoFit/>
          </a:bodyPr>
          <a:lstStyle>
            <a:lvl1pPr>
              <a:defRPr sz="2800" b="1" i="0">
                <a:solidFill>
                  <a:srgbClr val="FF0000"/>
                </a:solidFill>
                <a:latin typeface="Cambria"/>
                <a:cs typeface="Cambria"/>
              </a:defRPr>
            </a:lvl1pPr>
          </a:lstStyle>
          <a:p>
            <a:endParaRPr/>
          </a:p>
        </p:txBody>
      </p:sp>
      <p:sp>
        <p:nvSpPr>
          <p:cNvPr id="3" name="Holder 3"/>
          <p:cNvSpPr>
            <a:spLocks noGrp="1"/>
          </p:cNvSpPr>
          <p:nvPr>
            <p:ph type="body" idx="1"/>
          </p:nvPr>
        </p:nvSpPr>
        <p:spPr>
          <a:xfrm>
            <a:off x="710503" y="1489263"/>
            <a:ext cx="10770994" cy="307777"/>
          </a:xfrm>
          <a:prstGeom prst="rect">
            <a:avLst/>
          </a:prstGeom>
        </p:spPr>
        <p:txBody>
          <a:bodyPr wrap="square" lIns="0" tIns="0" rIns="0" bIns="0">
            <a:spAutoFit/>
          </a:bodyPr>
          <a:lstStyle>
            <a:lvl1pPr>
              <a:defRPr sz="200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904715" y="6559159"/>
            <a:ext cx="4528561" cy="223266"/>
          </a:xfrm>
          <a:prstGeom prst="rect">
            <a:avLst/>
          </a:prstGeom>
        </p:spPr>
        <p:txBody>
          <a:bodyPr wrap="square" lIns="0" tIns="0" rIns="0" bIns="0">
            <a:spAutoFit/>
          </a:bodyPr>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a:xfrm>
            <a:off x="7924520" y="6527412"/>
            <a:ext cx="2657768" cy="223266"/>
          </a:xfrm>
          <a:prstGeom prst="rect">
            <a:avLst/>
          </a:prstGeom>
        </p:spPr>
        <p:txBody>
          <a:bodyPr wrap="square" lIns="0" tIns="0" rIns="0" bIns="0">
            <a:spAutoFit/>
          </a:bodyPr>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a:xfrm>
            <a:off x="8778240" y="637793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7407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bodyStyle>
    <p:other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geeksforgeeks.org/machine-learning/decision-tree/"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3.bin"/><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6.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5.wmf"/><Relationship Id="rId4" Type="http://schemas.openxmlformats.org/officeDocument/2006/relationships/oleObject" Target="../embeddings/oleObject1.bin"/></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hyperlink" Target="https://www.geeksforgeeks.org/machine-learning/decision-tree/"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510C-0E5C-B275-6038-B6412AE877A0}"/>
              </a:ext>
            </a:extLst>
          </p:cNvPr>
          <p:cNvSpPr>
            <a:spLocks noGrp="1"/>
          </p:cNvSpPr>
          <p:nvPr>
            <p:ph type="title"/>
          </p:nvPr>
        </p:nvSpPr>
        <p:spPr/>
        <p:txBody>
          <a:bodyPr/>
          <a:lstStyle/>
          <a:p>
            <a:r>
              <a:rPr lang="en-IN" dirty="0"/>
              <a:t>Unit-II</a:t>
            </a:r>
          </a:p>
        </p:txBody>
      </p:sp>
      <p:sp>
        <p:nvSpPr>
          <p:cNvPr id="5" name="TextBox 4">
            <a:extLst>
              <a:ext uri="{FF2B5EF4-FFF2-40B4-BE49-F238E27FC236}">
                <a16:creationId xmlns:a16="http://schemas.microsoft.com/office/drawing/2014/main" id="{A2325AA9-0068-8CBB-BB21-8459BFAB6E7E}"/>
              </a:ext>
            </a:extLst>
          </p:cNvPr>
          <p:cNvSpPr txBox="1"/>
          <p:nvPr/>
        </p:nvSpPr>
        <p:spPr>
          <a:xfrm>
            <a:off x="1523640" y="1736862"/>
            <a:ext cx="9144719" cy="3539430"/>
          </a:xfrm>
          <a:prstGeom prst="rect">
            <a:avLst/>
          </a:prstGeom>
          <a:noFill/>
        </p:spPr>
        <p:txBody>
          <a:bodyPr wrap="square">
            <a:spAutoFit/>
          </a:bodyPr>
          <a:lstStyle/>
          <a:p>
            <a:pPr algn="ctr"/>
            <a:r>
              <a:rPr lang="en-IN" sz="2800" b="1" dirty="0"/>
              <a:t>Classification:</a:t>
            </a:r>
            <a:r>
              <a:rPr lang="en-IN" sz="2800" dirty="0"/>
              <a:t> The problem of classification - Feature engineering - Training and testing classifier models - Statistical decision theory. </a:t>
            </a:r>
            <a:r>
              <a:rPr lang="en-IN" sz="2800" b="1" dirty="0"/>
              <a:t>Classifiers: </a:t>
            </a:r>
            <a:r>
              <a:rPr lang="en-IN" sz="2800" dirty="0"/>
              <a:t>Naïve Bayes classification - Bayesian networks - Decision Tree Classifier - Random Forest Classifier - K-Nearest </a:t>
            </a:r>
            <a:r>
              <a:rPr lang="en-IN" sz="2800" dirty="0" err="1"/>
              <a:t>Neighbor</a:t>
            </a:r>
            <a:r>
              <a:rPr lang="en-IN" sz="2800" dirty="0"/>
              <a:t> classification - Support Vector Machines. </a:t>
            </a:r>
            <a:r>
              <a:rPr lang="en-US" sz="2800" b="1" dirty="0"/>
              <a:t>Artificial Neural Networks: </a:t>
            </a:r>
            <a:r>
              <a:rPr lang="en-US" sz="2800" dirty="0"/>
              <a:t>Perceptron - Multilayer Networks and Backpropagation - Applications - Bagging and Boosting - Cross-validation - Model evaluation.</a:t>
            </a:r>
            <a:endParaRPr lang="en-IN" sz="2800" dirty="0"/>
          </a:p>
        </p:txBody>
      </p:sp>
    </p:spTree>
    <p:extLst>
      <p:ext uri="{BB962C8B-B14F-4D97-AF65-F5344CB8AC3E}">
        <p14:creationId xmlns:p14="http://schemas.microsoft.com/office/powerpoint/2010/main" val="148606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3E99EE-ADC0-10E3-631D-8238FDA6C17F}"/>
              </a:ext>
            </a:extLst>
          </p:cNvPr>
          <p:cNvPicPr>
            <a:picLocks noChangeAspect="1"/>
          </p:cNvPicPr>
          <p:nvPr/>
        </p:nvPicPr>
        <p:blipFill>
          <a:blip r:embed="rId2"/>
          <a:stretch>
            <a:fillRect/>
          </a:stretch>
        </p:blipFill>
        <p:spPr>
          <a:xfrm>
            <a:off x="6656833" y="2342828"/>
            <a:ext cx="4547616" cy="4150048"/>
          </a:xfrm>
          <a:prstGeom prst="rect">
            <a:avLst/>
          </a:prstGeom>
        </p:spPr>
      </p:pic>
      <p:sp>
        <p:nvSpPr>
          <p:cNvPr id="2" name="Title 1">
            <a:extLst>
              <a:ext uri="{FF2B5EF4-FFF2-40B4-BE49-F238E27FC236}">
                <a16:creationId xmlns:a16="http://schemas.microsoft.com/office/drawing/2014/main" id="{71A80DCF-A016-92AD-764D-01F3F6B5C71F}"/>
              </a:ext>
            </a:extLst>
          </p:cNvPr>
          <p:cNvSpPr>
            <a:spLocks noGrp="1"/>
          </p:cNvSpPr>
          <p:nvPr>
            <p:ph type="title"/>
          </p:nvPr>
        </p:nvSpPr>
        <p:spPr>
          <a:xfrm>
            <a:off x="3421251" y="365124"/>
            <a:ext cx="5075768" cy="749152"/>
          </a:xfrm>
        </p:spPr>
        <p:txBody>
          <a:bodyPr/>
          <a:lstStyle/>
          <a:p>
            <a:r>
              <a:rPr lang="en-IN" dirty="0"/>
              <a:t>Feature Engineering</a:t>
            </a:r>
          </a:p>
        </p:txBody>
      </p:sp>
      <p:sp>
        <p:nvSpPr>
          <p:cNvPr id="7" name="TextBox 6">
            <a:extLst>
              <a:ext uri="{FF2B5EF4-FFF2-40B4-BE49-F238E27FC236}">
                <a16:creationId xmlns:a16="http://schemas.microsoft.com/office/drawing/2014/main" id="{42C89C34-D06B-9DEB-5933-F9F00B5D2160}"/>
              </a:ext>
            </a:extLst>
          </p:cNvPr>
          <p:cNvSpPr txBox="1"/>
          <p:nvPr/>
        </p:nvSpPr>
        <p:spPr>
          <a:xfrm>
            <a:off x="688848" y="1327560"/>
            <a:ext cx="7037832" cy="3539430"/>
          </a:xfrm>
          <a:prstGeom prst="rect">
            <a:avLst/>
          </a:prstGeom>
          <a:noFill/>
        </p:spPr>
        <p:txBody>
          <a:bodyPr wrap="square">
            <a:spAutoFit/>
          </a:bodyPr>
          <a:lstStyle/>
          <a:p>
            <a:pPr>
              <a:buFont typeface="Arial" panose="020B0604020202020204" pitchFamily="34" charset="0"/>
              <a:buChar char="•"/>
            </a:pPr>
            <a:r>
              <a:rPr lang="en-IN" sz="2800" b="1" dirty="0">
                <a:highlight>
                  <a:srgbClr val="FFFF00"/>
                </a:highlight>
              </a:rPr>
              <a:t>What is Feature Engineering?</a:t>
            </a:r>
          </a:p>
          <a:p>
            <a:endParaRPr lang="en-IN" sz="2800" dirty="0"/>
          </a:p>
          <a:p>
            <a:pPr>
              <a:buFont typeface="Arial" panose="020B0604020202020204" pitchFamily="34" charset="0"/>
              <a:buChar char="•"/>
            </a:pPr>
            <a:r>
              <a:rPr lang="en-US" sz="2800" dirty="0"/>
              <a:t>Process of turning raw data into meaningful input for ML models</a:t>
            </a:r>
          </a:p>
          <a:p>
            <a:pPr>
              <a:buFont typeface="Arial" panose="020B0604020202020204" pitchFamily="34" charset="0"/>
              <a:buChar char="•"/>
            </a:pPr>
            <a:r>
              <a:rPr lang="en-US" sz="2800" dirty="0"/>
              <a:t>Involves choosing, creating, and adjusting features</a:t>
            </a:r>
          </a:p>
          <a:p>
            <a:pPr>
              <a:buFont typeface="Arial" panose="020B0604020202020204" pitchFamily="34" charset="0"/>
              <a:buChar char="•"/>
            </a:pPr>
            <a:r>
              <a:rPr lang="en-US" sz="2800" b="1" dirty="0"/>
              <a:t>Goal: </a:t>
            </a:r>
            <a:r>
              <a:rPr lang="en-US" sz="2800" dirty="0"/>
              <a:t>Improve model performance and accuracy</a:t>
            </a:r>
          </a:p>
        </p:txBody>
      </p:sp>
    </p:spTree>
    <p:extLst>
      <p:ext uri="{BB962C8B-B14F-4D97-AF65-F5344CB8AC3E}">
        <p14:creationId xmlns:p14="http://schemas.microsoft.com/office/powerpoint/2010/main" val="1269568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7A743-5087-CC0C-D356-5B5DC60BE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6667A-9409-EE99-2660-50148CE7088F}"/>
              </a:ext>
            </a:extLst>
          </p:cNvPr>
          <p:cNvSpPr>
            <a:spLocks noGrp="1"/>
          </p:cNvSpPr>
          <p:nvPr>
            <p:ph type="title"/>
          </p:nvPr>
        </p:nvSpPr>
        <p:spPr>
          <a:xfrm>
            <a:off x="4282722" y="164663"/>
            <a:ext cx="3807393" cy="861774"/>
          </a:xfrm>
        </p:spPr>
        <p:txBody>
          <a:bodyPr/>
          <a:lstStyle/>
          <a:p>
            <a:pPr algn="ctr"/>
            <a:r>
              <a:rPr lang="en-IN" dirty="0"/>
              <a:t>Random forest algorithm</a:t>
            </a:r>
          </a:p>
        </p:txBody>
      </p:sp>
      <p:sp>
        <p:nvSpPr>
          <p:cNvPr id="3" name="Content Placeholder 2">
            <a:extLst>
              <a:ext uri="{FF2B5EF4-FFF2-40B4-BE49-F238E27FC236}">
                <a16:creationId xmlns:a16="http://schemas.microsoft.com/office/drawing/2014/main" id="{EC6DA6FA-473B-0618-CCEE-F1CAC4EA4DB0}"/>
              </a:ext>
            </a:extLst>
          </p:cNvPr>
          <p:cNvSpPr>
            <a:spLocks noGrp="1"/>
          </p:cNvSpPr>
          <p:nvPr>
            <p:ph sz="half" idx="1"/>
          </p:nvPr>
        </p:nvSpPr>
        <p:spPr>
          <a:xfrm>
            <a:off x="406400" y="1371600"/>
            <a:ext cx="11403308" cy="3693319"/>
          </a:xfrm>
        </p:spPr>
        <p:txBody>
          <a:bodyPr/>
          <a:lstStyle/>
          <a:p>
            <a:pPr fontAlgn="base"/>
            <a:r>
              <a:rPr lang="en-US" sz="2000" b="1" dirty="0"/>
              <a:t>Working of Random Forest Algorithm</a:t>
            </a:r>
          </a:p>
          <a:p>
            <a:pPr fontAlgn="base"/>
            <a:r>
              <a:rPr lang="en-US" sz="2000" b="1" dirty="0"/>
              <a:t>Create Many Decision Trees:</a:t>
            </a:r>
            <a:r>
              <a:rPr lang="en-US" sz="2000" dirty="0"/>
              <a:t> The algorithm makes many </a:t>
            </a:r>
            <a:r>
              <a:rPr lang="en-US" sz="2000" u="sng" dirty="0">
                <a:hlinkClick r:id="rId2"/>
              </a:rPr>
              <a:t>decision trees</a:t>
            </a:r>
            <a:r>
              <a:rPr lang="en-US" sz="2000" dirty="0"/>
              <a:t> each using a random part of the data. So every tree is a bit different.</a:t>
            </a:r>
          </a:p>
          <a:p>
            <a:pPr fontAlgn="base"/>
            <a:r>
              <a:rPr lang="en-US" sz="2000" b="1" dirty="0"/>
              <a:t>Pick Random Features:</a:t>
            </a:r>
            <a:r>
              <a:rPr lang="en-US" sz="2000" dirty="0"/>
              <a:t> When building each tree it doesn’t look at all the features (columns) at once. It picks a few at random to decide how to split the data. This helps the trees stay different from each other.</a:t>
            </a:r>
          </a:p>
          <a:p>
            <a:pPr fontAlgn="base"/>
            <a:r>
              <a:rPr lang="en-US" sz="2000" b="1" dirty="0"/>
              <a:t>Each Tree Makes a Prediction:</a:t>
            </a:r>
            <a:r>
              <a:rPr lang="en-US" sz="2000" dirty="0"/>
              <a:t> Every tree gives its own answer or prediction based on what it learned from its part of the data.</a:t>
            </a:r>
          </a:p>
          <a:p>
            <a:pPr fontAlgn="base"/>
            <a:r>
              <a:rPr lang="en-US" sz="2000" b="1" dirty="0"/>
              <a:t>Combine the Predictions:</a:t>
            </a:r>
            <a:endParaRPr lang="en-US" sz="2000" dirty="0"/>
          </a:p>
          <a:p>
            <a:pPr lvl="1" fontAlgn="base"/>
            <a:r>
              <a:rPr lang="en-US" sz="2000" dirty="0"/>
              <a:t>For </a:t>
            </a:r>
            <a:r>
              <a:rPr lang="en-US" sz="2000" b="1" dirty="0"/>
              <a:t>classification</a:t>
            </a:r>
            <a:r>
              <a:rPr lang="en-US" sz="2000" dirty="0"/>
              <a:t> we choose a category as the final answer is the one that most trees agree on </a:t>
            </a:r>
            <a:r>
              <a:rPr lang="en-US" sz="2000" dirty="0" err="1"/>
              <a:t>i.e</a:t>
            </a:r>
            <a:r>
              <a:rPr lang="en-US" sz="2000" dirty="0"/>
              <a:t> majority voting.</a:t>
            </a:r>
          </a:p>
          <a:p>
            <a:pPr lvl="1" fontAlgn="base"/>
            <a:r>
              <a:rPr lang="en-US" sz="2000" dirty="0"/>
              <a:t>For </a:t>
            </a:r>
            <a:r>
              <a:rPr lang="en-US" sz="2000" b="1" dirty="0"/>
              <a:t>regression</a:t>
            </a:r>
            <a:r>
              <a:rPr lang="en-US" sz="2000" dirty="0"/>
              <a:t> we predict a number as the final answer is the average of all the trees predictions.</a:t>
            </a:r>
          </a:p>
          <a:p>
            <a:endParaRPr lang="en-IN" sz="2000" dirty="0"/>
          </a:p>
        </p:txBody>
      </p:sp>
    </p:spTree>
    <p:extLst>
      <p:ext uri="{BB962C8B-B14F-4D97-AF65-F5344CB8AC3E}">
        <p14:creationId xmlns:p14="http://schemas.microsoft.com/office/powerpoint/2010/main" val="2657940906"/>
      </p:ext>
    </p:extLst>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DF14-7C0F-F2D6-7623-3CF5BCA49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0557A-05DA-21B5-50FE-A88E5EB2A672}"/>
              </a:ext>
            </a:extLst>
          </p:cNvPr>
          <p:cNvSpPr>
            <a:spLocks noGrp="1"/>
          </p:cNvSpPr>
          <p:nvPr>
            <p:ph type="title"/>
          </p:nvPr>
        </p:nvSpPr>
        <p:spPr>
          <a:xfrm>
            <a:off x="4282722" y="164663"/>
            <a:ext cx="5612946" cy="861774"/>
          </a:xfrm>
        </p:spPr>
        <p:txBody>
          <a:bodyPr/>
          <a:lstStyle/>
          <a:p>
            <a:pPr fontAlgn="base"/>
            <a:r>
              <a:rPr lang="en-US" dirty="0"/>
              <a:t>Key Features of Random Forest</a:t>
            </a:r>
          </a:p>
        </p:txBody>
      </p:sp>
      <p:sp>
        <p:nvSpPr>
          <p:cNvPr id="3" name="Content Placeholder 2">
            <a:extLst>
              <a:ext uri="{FF2B5EF4-FFF2-40B4-BE49-F238E27FC236}">
                <a16:creationId xmlns:a16="http://schemas.microsoft.com/office/drawing/2014/main" id="{463398B2-FF1B-3F22-2C6B-24FBFEB681F8}"/>
              </a:ext>
            </a:extLst>
          </p:cNvPr>
          <p:cNvSpPr>
            <a:spLocks noGrp="1"/>
          </p:cNvSpPr>
          <p:nvPr>
            <p:ph sz="half" idx="1"/>
          </p:nvPr>
        </p:nvSpPr>
        <p:spPr>
          <a:xfrm>
            <a:off x="406400" y="1371600"/>
            <a:ext cx="11403308" cy="4308872"/>
          </a:xfrm>
        </p:spPr>
        <p:txBody>
          <a:bodyPr/>
          <a:lstStyle/>
          <a:p>
            <a:pPr fontAlgn="base"/>
            <a:r>
              <a:rPr lang="en-US" b="1" dirty="0"/>
              <a:t>Handles Missing Data:</a:t>
            </a:r>
            <a:r>
              <a:rPr lang="en-US" dirty="0"/>
              <a:t> It can work even if some data is missing so you don’t always need to fill in the gaps yourself.</a:t>
            </a:r>
          </a:p>
          <a:p>
            <a:pPr fontAlgn="base"/>
            <a:r>
              <a:rPr lang="en-US" b="1" dirty="0"/>
              <a:t>Shows Feature Importance:</a:t>
            </a:r>
            <a:r>
              <a:rPr lang="en-US" dirty="0"/>
              <a:t> It tells you which features (columns) are most useful for making predictions which helps you understand your data better.</a:t>
            </a:r>
          </a:p>
          <a:p>
            <a:pPr fontAlgn="base"/>
            <a:r>
              <a:rPr lang="en-US" b="1" dirty="0"/>
              <a:t>Works Well with Big and Complex Data:</a:t>
            </a:r>
            <a:r>
              <a:rPr lang="en-US" dirty="0"/>
              <a:t> It can handle large datasets with many features without slowing down or losing accuracy.</a:t>
            </a:r>
          </a:p>
          <a:p>
            <a:pPr fontAlgn="base"/>
            <a:r>
              <a:rPr lang="en-US" b="1" dirty="0"/>
              <a:t>Used for Different Tasks:</a:t>
            </a:r>
            <a:r>
              <a:rPr lang="en-US" dirty="0"/>
              <a:t> You can use it for both </a:t>
            </a:r>
            <a:r>
              <a:rPr lang="en-US" b="1" dirty="0"/>
              <a:t>classification</a:t>
            </a:r>
            <a:r>
              <a:rPr lang="en-US" dirty="0"/>
              <a:t> like predicting types or labels and </a:t>
            </a:r>
            <a:r>
              <a:rPr lang="en-US" b="1" dirty="0"/>
              <a:t>regression</a:t>
            </a:r>
            <a:r>
              <a:rPr lang="en-US" dirty="0"/>
              <a:t> like predicting numbers or amounts.</a:t>
            </a:r>
          </a:p>
        </p:txBody>
      </p:sp>
    </p:spTree>
    <p:extLst>
      <p:ext uri="{BB962C8B-B14F-4D97-AF65-F5344CB8AC3E}">
        <p14:creationId xmlns:p14="http://schemas.microsoft.com/office/powerpoint/2010/main" val="1077300816"/>
      </p:ext>
    </p:extLst>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9836B-3276-2E1C-7A14-992A989B7E89}"/>
              </a:ext>
            </a:extLst>
          </p:cNvPr>
          <p:cNvSpPr>
            <a:spLocks noGrp="1"/>
          </p:cNvSpPr>
          <p:nvPr>
            <p:ph type="title"/>
          </p:nvPr>
        </p:nvSpPr>
        <p:spPr>
          <a:xfrm>
            <a:off x="3655040" y="265402"/>
            <a:ext cx="5806674" cy="354530"/>
          </a:xfrm>
        </p:spPr>
        <p:txBody>
          <a:bodyPr/>
          <a:lstStyle/>
          <a:p>
            <a:r>
              <a:rPr lang="en-US" dirty="0"/>
              <a:t>Assumptions of Random Forest</a:t>
            </a:r>
            <a:br>
              <a:rPr lang="en-US" dirty="0"/>
            </a:br>
            <a:endParaRPr lang="en-IN" dirty="0"/>
          </a:p>
        </p:txBody>
      </p:sp>
      <p:sp>
        <p:nvSpPr>
          <p:cNvPr id="3" name="Content Placeholder 2">
            <a:extLst>
              <a:ext uri="{FF2B5EF4-FFF2-40B4-BE49-F238E27FC236}">
                <a16:creationId xmlns:a16="http://schemas.microsoft.com/office/drawing/2014/main" id="{C7AB88F1-7597-A1FF-629A-A5F05C16E74D}"/>
              </a:ext>
            </a:extLst>
          </p:cNvPr>
          <p:cNvSpPr>
            <a:spLocks noGrp="1"/>
          </p:cNvSpPr>
          <p:nvPr>
            <p:ph sz="half" idx="1"/>
          </p:nvPr>
        </p:nvSpPr>
        <p:spPr>
          <a:xfrm>
            <a:off x="406399" y="1371600"/>
            <a:ext cx="11527295" cy="4626244"/>
          </a:xfrm>
        </p:spPr>
        <p:txBody>
          <a:bodyPr/>
          <a:lstStyle/>
          <a:p>
            <a:pPr fontAlgn="base"/>
            <a:r>
              <a:rPr lang="en-US" b="1" dirty="0"/>
              <a:t>Each tree makes its own decisions</a:t>
            </a:r>
            <a:r>
              <a:rPr lang="en-US" dirty="0"/>
              <a:t>: Every tree in the forest makes its own predictions without relying on others.</a:t>
            </a:r>
          </a:p>
          <a:p>
            <a:pPr fontAlgn="base"/>
            <a:r>
              <a:rPr lang="en-US" b="1" dirty="0"/>
              <a:t>Random parts of the data are used</a:t>
            </a:r>
            <a:r>
              <a:rPr lang="en-US" dirty="0"/>
              <a:t>: Each tree is built using random samples and features to reduce mistakes.</a:t>
            </a:r>
          </a:p>
          <a:p>
            <a:pPr fontAlgn="base"/>
            <a:r>
              <a:rPr lang="en-US" b="1" dirty="0"/>
              <a:t>Enough data is needed</a:t>
            </a:r>
            <a:r>
              <a:rPr lang="en-US" dirty="0"/>
              <a:t>: Sufficient data ensures the trees are different and learn unique patterns and variety.</a:t>
            </a:r>
          </a:p>
          <a:p>
            <a:pPr fontAlgn="base"/>
            <a:r>
              <a:rPr lang="en-US" b="1" dirty="0"/>
              <a:t>Different predictions improve accuracy</a:t>
            </a:r>
            <a:r>
              <a:rPr lang="en-US" dirty="0"/>
              <a:t>: Combining the predictions from different trees leads to a more accurate final result.</a:t>
            </a:r>
          </a:p>
          <a:p>
            <a:endParaRPr lang="en-IN" dirty="0"/>
          </a:p>
        </p:txBody>
      </p:sp>
    </p:spTree>
    <p:extLst>
      <p:ext uri="{BB962C8B-B14F-4D97-AF65-F5344CB8AC3E}">
        <p14:creationId xmlns:p14="http://schemas.microsoft.com/office/powerpoint/2010/main" val="3390167731"/>
      </p:ext>
    </p:extLst>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F87C16-CD16-817B-B77F-2C0C73E423F5}"/>
              </a:ext>
            </a:extLst>
          </p:cNvPr>
          <p:cNvPicPr>
            <a:picLocks noGrp="1" noChangeAspect="1"/>
          </p:cNvPicPr>
          <p:nvPr>
            <p:ph sz="half" idx="1"/>
          </p:nvPr>
        </p:nvPicPr>
        <p:blipFill>
          <a:blip r:embed="rId2"/>
          <a:stretch>
            <a:fillRect/>
          </a:stretch>
        </p:blipFill>
        <p:spPr>
          <a:xfrm>
            <a:off x="1237294" y="1050952"/>
            <a:ext cx="9512192" cy="4756096"/>
          </a:xfrm>
          <a:prstGeom prst="rect">
            <a:avLst/>
          </a:prstGeom>
        </p:spPr>
      </p:pic>
    </p:spTree>
    <p:extLst>
      <p:ext uri="{BB962C8B-B14F-4D97-AF65-F5344CB8AC3E}">
        <p14:creationId xmlns:p14="http://schemas.microsoft.com/office/powerpoint/2010/main" val="2380423788"/>
      </p:ext>
    </p:extLst>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D1FC-5BF6-5C30-30E5-7872E3A9D44C}"/>
              </a:ext>
            </a:extLst>
          </p:cNvPr>
          <p:cNvSpPr>
            <a:spLocks noGrp="1"/>
          </p:cNvSpPr>
          <p:nvPr>
            <p:ph type="title"/>
          </p:nvPr>
        </p:nvSpPr>
        <p:spPr>
          <a:xfrm>
            <a:off x="3236587" y="195659"/>
            <a:ext cx="5302979" cy="861774"/>
          </a:xfrm>
        </p:spPr>
        <p:txBody>
          <a:bodyPr/>
          <a:lstStyle/>
          <a:p>
            <a:r>
              <a:rPr lang="en-US" dirty="0"/>
              <a:t>Introduction to Perceptron</a:t>
            </a:r>
            <a:br>
              <a:rPr lang="en-US" dirty="0"/>
            </a:br>
            <a:endParaRPr lang="en-IN" dirty="0"/>
          </a:p>
        </p:txBody>
      </p:sp>
      <p:sp>
        <p:nvSpPr>
          <p:cNvPr id="3" name="Content Placeholder 2">
            <a:extLst>
              <a:ext uri="{FF2B5EF4-FFF2-40B4-BE49-F238E27FC236}">
                <a16:creationId xmlns:a16="http://schemas.microsoft.com/office/drawing/2014/main" id="{3F583E7F-717B-92CA-ABE9-8049BBAA9EC5}"/>
              </a:ext>
            </a:extLst>
          </p:cNvPr>
          <p:cNvSpPr>
            <a:spLocks noGrp="1"/>
          </p:cNvSpPr>
          <p:nvPr>
            <p:ph sz="half" idx="1"/>
          </p:nvPr>
        </p:nvSpPr>
        <p:spPr>
          <a:xfrm>
            <a:off x="871348" y="1518834"/>
            <a:ext cx="11015852" cy="4153546"/>
          </a:xfrm>
        </p:spPr>
        <p:txBody>
          <a:bodyPr/>
          <a:lstStyle/>
          <a:p>
            <a:pPr algn="just"/>
            <a:r>
              <a:rPr lang="en-US" b="1" dirty="0">
                <a:solidFill>
                  <a:srgbClr val="FF0000"/>
                </a:solidFill>
              </a:rPr>
              <a:t>Perceptron: </a:t>
            </a:r>
            <a:r>
              <a:rPr lang="en-US" dirty="0"/>
              <a:t>the </a:t>
            </a:r>
            <a:r>
              <a:rPr lang="en-US" b="1" dirty="0"/>
              <a:t>foundation of Artificial Neural Networks</a:t>
            </a:r>
            <a:endParaRPr lang="en-US" dirty="0"/>
          </a:p>
          <a:p>
            <a:pPr algn="just"/>
            <a:r>
              <a:rPr lang="en-US" dirty="0"/>
              <a:t>Invented by </a:t>
            </a:r>
            <a:r>
              <a:rPr lang="en-US" b="1" dirty="0"/>
              <a:t>Frank Rosenblatt (1950s)</a:t>
            </a:r>
            <a:endParaRPr lang="en-US" dirty="0"/>
          </a:p>
          <a:p>
            <a:pPr algn="just"/>
            <a:r>
              <a:rPr lang="en-US" dirty="0"/>
              <a:t>Used for </a:t>
            </a:r>
            <a:r>
              <a:rPr lang="en-US" b="1" dirty="0"/>
              <a:t>supervised learning</a:t>
            </a:r>
            <a:r>
              <a:rPr lang="en-US" dirty="0"/>
              <a:t> and </a:t>
            </a:r>
            <a:r>
              <a:rPr lang="en-US" b="1" dirty="0"/>
              <a:t>binary classification</a:t>
            </a:r>
            <a:endParaRPr lang="en-US" dirty="0"/>
          </a:p>
          <a:p>
            <a:pPr algn="just"/>
            <a:r>
              <a:rPr lang="en-US" dirty="0"/>
              <a:t>Consists of:</a:t>
            </a:r>
          </a:p>
          <a:p>
            <a:pPr marL="757489" lvl="1" indent="-342900" algn="just">
              <a:buFont typeface="Arial" panose="020B0604020202020204" pitchFamily="34" charset="0"/>
              <a:buChar char="•"/>
            </a:pPr>
            <a:r>
              <a:rPr lang="en-US" dirty="0"/>
              <a:t>Input values</a:t>
            </a:r>
          </a:p>
          <a:p>
            <a:pPr marL="757489" lvl="1" indent="-342900" algn="just">
              <a:buFont typeface="Arial" panose="020B0604020202020204" pitchFamily="34" charset="0"/>
              <a:buChar char="•"/>
            </a:pPr>
            <a:r>
              <a:rPr lang="en-US" dirty="0"/>
              <a:t>Weights &amp; Bias</a:t>
            </a:r>
          </a:p>
          <a:p>
            <a:pPr marL="757489" lvl="1" indent="-342900" algn="just">
              <a:buFont typeface="Arial" panose="020B0604020202020204" pitchFamily="34" charset="0"/>
              <a:buChar char="•"/>
            </a:pPr>
            <a:r>
              <a:rPr lang="en-US" dirty="0"/>
              <a:t>Net sum</a:t>
            </a:r>
          </a:p>
          <a:p>
            <a:pPr marL="757489" lvl="1" indent="-342900" algn="just">
              <a:buFont typeface="Arial" panose="020B0604020202020204" pitchFamily="34" charset="0"/>
              <a:buChar char="•"/>
            </a:pPr>
            <a:r>
              <a:rPr lang="en-US" dirty="0"/>
              <a:t>Activation function</a:t>
            </a:r>
          </a:p>
          <a:p>
            <a:pPr algn="just"/>
            <a:endParaRPr lang="en-IN" dirty="0"/>
          </a:p>
        </p:txBody>
      </p:sp>
      <p:pic>
        <p:nvPicPr>
          <p:cNvPr id="4098" name="Picture 2" descr="Perceptron in Machine Learning">
            <a:extLst>
              <a:ext uri="{FF2B5EF4-FFF2-40B4-BE49-F238E27FC236}">
                <a16:creationId xmlns:a16="http://schemas.microsoft.com/office/drawing/2014/main" id="{DD04568F-D3A1-70A4-1B84-392558793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453" y="3067293"/>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80881"/>
      </p:ext>
    </p:extLst>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CA360-125A-1902-453B-F6A7836D0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65EF0-2700-B589-C00C-37E4E8EE3370}"/>
              </a:ext>
            </a:extLst>
          </p:cNvPr>
          <p:cNvSpPr>
            <a:spLocks noGrp="1"/>
          </p:cNvSpPr>
          <p:nvPr>
            <p:ph type="title"/>
          </p:nvPr>
        </p:nvSpPr>
        <p:spPr>
          <a:xfrm>
            <a:off x="3825522" y="428134"/>
            <a:ext cx="5302979" cy="861774"/>
          </a:xfrm>
        </p:spPr>
        <p:txBody>
          <a:bodyPr/>
          <a:lstStyle/>
          <a:p>
            <a:r>
              <a:rPr lang="en-IN" dirty="0"/>
              <a:t>What is Perceptron?</a:t>
            </a:r>
            <a:br>
              <a:rPr lang="en-US" dirty="0"/>
            </a:br>
            <a:endParaRPr lang="en-IN" dirty="0"/>
          </a:p>
        </p:txBody>
      </p:sp>
      <p:sp>
        <p:nvSpPr>
          <p:cNvPr id="5" name="Rectangle 2">
            <a:extLst>
              <a:ext uri="{FF2B5EF4-FFF2-40B4-BE49-F238E27FC236}">
                <a16:creationId xmlns:a16="http://schemas.microsoft.com/office/drawing/2014/main" id="{57787AB8-B66C-1332-B1A7-0DFE3111620B}"/>
              </a:ext>
            </a:extLst>
          </p:cNvPr>
          <p:cNvSpPr>
            <a:spLocks noGrp="1" noChangeArrowheads="1"/>
          </p:cNvSpPr>
          <p:nvPr>
            <p:ph sz="half" idx="1"/>
          </p:nvPr>
        </p:nvSpPr>
        <p:spPr bwMode="auto">
          <a:xfrm>
            <a:off x="2591661" y="1289908"/>
            <a:ext cx="727301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 </a:t>
            </a:r>
            <a:r>
              <a:rPr kumimoji="0" lang="en-US" altLang="en-US" b="1" i="0" u="none" strike="noStrike" cap="none" normalizeH="0" baseline="0" dirty="0">
                <a:ln>
                  <a:noFill/>
                </a:ln>
                <a:solidFill>
                  <a:schemeClr val="tx1"/>
                </a:solidFill>
                <a:effectLst/>
                <a:latin typeface="Arial" panose="020B0604020202020204" pitchFamily="34" charset="0"/>
              </a:rPr>
              <a:t>single-layer neural network</a:t>
            </a:r>
            <a:r>
              <a:rPr kumimoji="0" lang="en-US" altLang="en-US" b="0" i="0" u="none" strike="noStrike" cap="none" normalizeH="0" baseline="0" dirty="0">
                <a:ln>
                  <a:noFill/>
                </a:ln>
                <a:solidFill>
                  <a:schemeClr val="tx1"/>
                </a:solidFill>
                <a:effectLst/>
                <a:latin typeface="Arial" panose="020B0604020202020204" pitchFamily="34"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Simplest type of </a:t>
            </a:r>
            <a:r>
              <a:rPr kumimoji="0" lang="en-US" altLang="en-US" b="1" i="0" u="none" strike="noStrike" cap="none" normalizeH="0" baseline="0" dirty="0">
                <a:ln>
                  <a:noFill/>
                </a:ln>
                <a:solidFill>
                  <a:schemeClr val="tx1"/>
                </a:solidFill>
                <a:effectLst/>
                <a:latin typeface="Arial" panose="020B0604020202020204" pitchFamily="34" charset="0"/>
              </a:rPr>
              <a:t>artificial neuron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Performs </a:t>
            </a:r>
            <a:r>
              <a:rPr kumimoji="0" lang="en-US" altLang="en-US" b="1" i="0" u="none" strike="noStrike" cap="none" normalizeH="0" baseline="0" dirty="0">
                <a:ln>
                  <a:noFill/>
                </a:ln>
                <a:solidFill>
                  <a:schemeClr val="tx1"/>
                </a:solidFill>
                <a:effectLst/>
                <a:latin typeface="Arial" panose="020B0604020202020204" pitchFamily="34" charset="0"/>
              </a:rPr>
              <a:t>linear binary classification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Helps detect patterns in input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3319498"/>
      </p:ext>
    </p:extLst>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2D25-39B1-8D1C-C83F-A3826890B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D4DFF-54C8-C784-7448-42573DE52844}"/>
              </a:ext>
            </a:extLst>
          </p:cNvPr>
          <p:cNvSpPr>
            <a:spLocks noGrp="1"/>
          </p:cNvSpPr>
          <p:nvPr>
            <p:ph type="title"/>
          </p:nvPr>
        </p:nvSpPr>
        <p:spPr>
          <a:xfrm>
            <a:off x="3243462" y="745849"/>
            <a:ext cx="5302979" cy="430887"/>
          </a:xfrm>
        </p:spPr>
        <p:txBody>
          <a:bodyPr/>
          <a:lstStyle/>
          <a:p>
            <a:pPr algn="ctr"/>
            <a:r>
              <a:rPr lang="en-IN" dirty="0"/>
              <a:t>Binary Classifier</a:t>
            </a:r>
          </a:p>
        </p:txBody>
      </p:sp>
      <p:sp>
        <p:nvSpPr>
          <p:cNvPr id="3" name="Content Placeholder 2">
            <a:extLst>
              <a:ext uri="{FF2B5EF4-FFF2-40B4-BE49-F238E27FC236}">
                <a16:creationId xmlns:a16="http://schemas.microsoft.com/office/drawing/2014/main" id="{46505A0D-0E00-C9F9-0CA1-14F36640E1D9}"/>
              </a:ext>
            </a:extLst>
          </p:cNvPr>
          <p:cNvSpPr>
            <a:spLocks noGrp="1"/>
          </p:cNvSpPr>
          <p:nvPr>
            <p:ph sz="half" idx="1"/>
          </p:nvPr>
        </p:nvSpPr>
        <p:spPr>
          <a:xfrm>
            <a:off x="2661403" y="1449091"/>
            <a:ext cx="6467099" cy="1723549"/>
          </a:xfrm>
        </p:spPr>
        <p:txBody>
          <a:bodyPr/>
          <a:lstStyle/>
          <a:p>
            <a:pPr algn="l"/>
            <a:r>
              <a:rPr lang="en-US" dirty="0"/>
              <a:t>A </a:t>
            </a:r>
            <a:r>
              <a:rPr lang="en-US" b="1" dirty="0"/>
              <a:t>function</a:t>
            </a:r>
            <a:r>
              <a:rPr lang="en-US" dirty="0"/>
              <a:t> that decides class membership</a:t>
            </a:r>
          </a:p>
          <a:p>
            <a:pPr algn="l"/>
            <a:r>
              <a:rPr lang="en-US" dirty="0"/>
              <a:t>Input data → vector of numbers</a:t>
            </a:r>
          </a:p>
          <a:p>
            <a:pPr algn="l"/>
            <a:r>
              <a:rPr lang="en-US" dirty="0"/>
              <a:t>Outputs: belongs to Class A or Class B</a:t>
            </a:r>
          </a:p>
          <a:p>
            <a:pPr algn="l"/>
            <a:r>
              <a:rPr lang="en-US" dirty="0"/>
              <a:t>Acts as a </a:t>
            </a:r>
            <a:r>
              <a:rPr lang="en-US" b="1" dirty="0"/>
              <a:t>linear predictor function</a:t>
            </a:r>
            <a:endParaRPr lang="en-US" dirty="0"/>
          </a:p>
        </p:txBody>
      </p:sp>
    </p:spTree>
    <p:extLst>
      <p:ext uri="{BB962C8B-B14F-4D97-AF65-F5344CB8AC3E}">
        <p14:creationId xmlns:p14="http://schemas.microsoft.com/office/powerpoint/2010/main" val="3092604095"/>
      </p:ext>
    </p:extLst>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FFC4-EF02-4CEC-314D-0AD38DDAD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A7C90-4156-9DBD-591F-FD57CDBF5C71}"/>
              </a:ext>
            </a:extLst>
          </p:cNvPr>
          <p:cNvSpPr>
            <a:spLocks noGrp="1"/>
          </p:cNvSpPr>
          <p:nvPr>
            <p:ph type="title"/>
          </p:nvPr>
        </p:nvSpPr>
        <p:spPr>
          <a:xfrm>
            <a:off x="3531055" y="575367"/>
            <a:ext cx="5302979" cy="430887"/>
          </a:xfrm>
        </p:spPr>
        <p:txBody>
          <a:bodyPr/>
          <a:lstStyle/>
          <a:p>
            <a:r>
              <a:rPr lang="en-IN" dirty="0"/>
              <a:t>Components of Perceptron</a:t>
            </a:r>
          </a:p>
        </p:txBody>
      </p:sp>
      <p:sp>
        <p:nvSpPr>
          <p:cNvPr id="3" name="Content Placeholder 2">
            <a:extLst>
              <a:ext uri="{FF2B5EF4-FFF2-40B4-BE49-F238E27FC236}">
                <a16:creationId xmlns:a16="http://schemas.microsoft.com/office/drawing/2014/main" id="{536B8452-6F8A-1311-108E-E8CC7D64D23B}"/>
              </a:ext>
            </a:extLst>
          </p:cNvPr>
          <p:cNvSpPr>
            <a:spLocks noGrp="1"/>
          </p:cNvSpPr>
          <p:nvPr>
            <p:ph sz="half" idx="1"/>
          </p:nvPr>
        </p:nvSpPr>
        <p:spPr>
          <a:xfrm>
            <a:off x="2018223" y="4409267"/>
            <a:ext cx="11015852" cy="1292662"/>
          </a:xfrm>
        </p:spPr>
        <p:txBody>
          <a:bodyPr/>
          <a:lstStyle/>
          <a:p>
            <a:pPr algn="just"/>
            <a:r>
              <a:rPr lang="en-US" b="1" dirty="0">
                <a:solidFill>
                  <a:srgbClr val="FF0000"/>
                </a:solidFill>
              </a:rPr>
              <a:t> </a:t>
            </a:r>
          </a:p>
          <a:p>
            <a:pPr algn="just"/>
            <a:endParaRPr lang="en-US" b="1" dirty="0">
              <a:solidFill>
                <a:srgbClr val="FF0000"/>
              </a:solidFill>
            </a:endParaRPr>
          </a:p>
          <a:p>
            <a:pPr algn="just"/>
            <a:endParaRPr lang="en-IN" dirty="0"/>
          </a:p>
        </p:txBody>
      </p:sp>
      <p:sp>
        <p:nvSpPr>
          <p:cNvPr id="8" name="Rectangle 5">
            <a:extLst>
              <a:ext uri="{FF2B5EF4-FFF2-40B4-BE49-F238E27FC236}">
                <a16:creationId xmlns:a16="http://schemas.microsoft.com/office/drawing/2014/main" id="{906BBAC6-7F11-8D0F-6B68-260DE8AFA0CD}"/>
              </a:ext>
            </a:extLst>
          </p:cNvPr>
          <p:cNvSpPr>
            <a:spLocks noChangeArrowheads="1"/>
          </p:cNvSpPr>
          <p:nvPr/>
        </p:nvSpPr>
        <p:spPr bwMode="auto">
          <a:xfrm>
            <a:off x="2810360" y="1248404"/>
            <a:ext cx="64452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Input Nodes</a:t>
            </a:r>
            <a:r>
              <a:rPr kumimoji="0" lang="en-US" altLang="en-US" sz="2400" b="0" i="0" u="none" strike="noStrike" cap="none" normalizeH="0" baseline="0" dirty="0">
                <a:ln>
                  <a:noFill/>
                </a:ln>
                <a:solidFill>
                  <a:schemeClr val="tx1"/>
                </a:solidFill>
                <a:effectLst/>
                <a:latin typeface="Arial" panose="020B0604020202020204" pitchFamily="34" charset="0"/>
              </a:rPr>
              <a:t> – accept numerical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Weights &amp; Bias</a:t>
            </a:r>
            <a:r>
              <a:rPr kumimoji="0" lang="en-US" altLang="en-US" sz="2400" b="0" i="0" u="none" strike="noStrike" cap="none" normalizeH="0" baseline="0" dirty="0">
                <a:ln>
                  <a:noFill/>
                </a:ln>
                <a:solidFill>
                  <a:schemeClr val="tx1"/>
                </a:solidFill>
                <a:effectLst/>
                <a:latin typeface="Arial" panose="020B0604020202020204" pitchFamily="34" charset="0"/>
              </a:rPr>
              <a:t> – define strength &amp; flexibility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Activation Function</a:t>
            </a:r>
            <a:r>
              <a:rPr kumimoji="0" lang="en-US" altLang="en-US" sz="2400" b="0" i="0" u="none" strike="noStrike" cap="none" normalizeH="0" baseline="0" dirty="0">
                <a:ln>
                  <a:noFill/>
                </a:ln>
                <a:solidFill>
                  <a:schemeClr val="tx1"/>
                </a:solidFill>
                <a:effectLst/>
                <a:latin typeface="Arial" panose="020B0604020202020204" pitchFamily="34" charset="0"/>
              </a:rPr>
              <a:t> – decides output firing</a:t>
            </a:r>
          </a:p>
        </p:txBody>
      </p:sp>
    </p:spTree>
    <p:extLst>
      <p:ext uri="{BB962C8B-B14F-4D97-AF65-F5344CB8AC3E}">
        <p14:creationId xmlns:p14="http://schemas.microsoft.com/office/powerpoint/2010/main" val="1848455226"/>
      </p:ext>
    </p:extLst>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94EE-6505-AF3B-775D-67AA5D67B86C}"/>
              </a:ext>
            </a:extLst>
          </p:cNvPr>
          <p:cNvSpPr>
            <a:spLocks noGrp="1"/>
          </p:cNvSpPr>
          <p:nvPr>
            <p:ph type="title"/>
          </p:nvPr>
        </p:nvSpPr>
        <p:spPr>
          <a:xfrm>
            <a:off x="2882685" y="738100"/>
            <a:ext cx="7160217" cy="757485"/>
          </a:xfrm>
        </p:spPr>
        <p:txBody>
          <a:bodyPr/>
          <a:lstStyle/>
          <a:p>
            <a:r>
              <a:rPr lang="en-IN" dirty="0"/>
              <a:t>Types of Activation Functions</a:t>
            </a:r>
          </a:p>
        </p:txBody>
      </p:sp>
      <p:pic>
        <p:nvPicPr>
          <p:cNvPr id="7" name="Picture 6">
            <a:extLst>
              <a:ext uri="{FF2B5EF4-FFF2-40B4-BE49-F238E27FC236}">
                <a16:creationId xmlns:a16="http://schemas.microsoft.com/office/drawing/2014/main" id="{F872AC13-F9F6-3AAC-CA22-D8DBBACAC38B}"/>
              </a:ext>
            </a:extLst>
          </p:cNvPr>
          <p:cNvPicPr>
            <a:picLocks noChangeAspect="1"/>
          </p:cNvPicPr>
          <p:nvPr/>
        </p:nvPicPr>
        <p:blipFill>
          <a:blip r:embed="rId2"/>
          <a:stretch>
            <a:fillRect/>
          </a:stretch>
        </p:blipFill>
        <p:spPr>
          <a:xfrm>
            <a:off x="743918" y="387578"/>
            <a:ext cx="10828149" cy="5115316"/>
          </a:xfrm>
          <a:prstGeom prst="rect">
            <a:avLst/>
          </a:prstGeom>
        </p:spPr>
      </p:pic>
    </p:spTree>
    <p:extLst>
      <p:ext uri="{BB962C8B-B14F-4D97-AF65-F5344CB8AC3E}">
        <p14:creationId xmlns:p14="http://schemas.microsoft.com/office/powerpoint/2010/main" val="3615829370"/>
      </p:ext>
    </p:extLst>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CB5-24BF-4890-7EC1-D7E1C08E83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91A7DF-40AD-D1F9-A898-D5C8057AA872}"/>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81A18914-7B2E-F153-4F1D-3E1DC3FF78E1}"/>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6408B1C5-7DD1-6DF5-28D7-5D7B88C26D93}"/>
              </a:ext>
            </a:extLst>
          </p:cNvPr>
          <p:cNvPicPr>
            <a:picLocks noChangeAspect="1"/>
          </p:cNvPicPr>
          <p:nvPr/>
        </p:nvPicPr>
        <p:blipFill>
          <a:blip r:embed="rId2"/>
          <a:stretch>
            <a:fillRect/>
          </a:stretch>
        </p:blipFill>
        <p:spPr>
          <a:xfrm>
            <a:off x="0" y="338128"/>
            <a:ext cx="12192000" cy="6181744"/>
          </a:xfrm>
          <a:prstGeom prst="rect">
            <a:avLst/>
          </a:prstGeom>
        </p:spPr>
      </p:pic>
    </p:spTree>
    <p:extLst>
      <p:ext uri="{BB962C8B-B14F-4D97-AF65-F5344CB8AC3E}">
        <p14:creationId xmlns:p14="http://schemas.microsoft.com/office/powerpoint/2010/main" val="2211355709"/>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E45BFC-06BE-ED2A-E521-D64605315088}"/>
              </a:ext>
            </a:extLst>
          </p:cNvPr>
          <p:cNvPicPr>
            <a:picLocks noGrp="1" noChangeAspect="1"/>
          </p:cNvPicPr>
          <p:nvPr>
            <p:ph idx="1"/>
          </p:nvPr>
        </p:nvPicPr>
        <p:blipFill>
          <a:blip r:embed="rId2"/>
          <a:stretch>
            <a:fillRect/>
          </a:stretch>
        </p:blipFill>
        <p:spPr>
          <a:xfrm>
            <a:off x="61823" y="1332539"/>
            <a:ext cx="5669664" cy="4351338"/>
          </a:xfrm>
        </p:spPr>
      </p:pic>
      <p:pic>
        <p:nvPicPr>
          <p:cNvPr id="7" name="Picture 6">
            <a:extLst>
              <a:ext uri="{FF2B5EF4-FFF2-40B4-BE49-F238E27FC236}">
                <a16:creationId xmlns:a16="http://schemas.microsoft.com/office/drawing/2014/main" id="{104096DB-BA8F-239F-3CAC-6B9731761DC1}"/>
              </a:ext>
            </a:extLst>
          </p:cNvPr>
          <p:cNvPicPr>
            <a:picLocks noChangeAspect="1"/>
          </p:cNvPicPr>
          <p:nvPr/>
        </p:nvPicPr>
        <p:blipFill>
          <a:blip r:embed="rId3"/>
          <a:srcRect t="2480" r="5833" b="5717"/>
          <a:stretch>
            <a:fillRect/>
          </a:stretch>
        </p:blipFill>
        <p:spPr>
          <a:xfrm>
            <a:off x="5598721" y="2027208"/>
            <a:ext cx="6160464" cy="3982472"/>
          </a:xfrm>
          <a:prstGeom prst="rect">
            <a:avLst/>
          </a:prstGeom>
        </p:spPr>
      </p:pic>
    </p:spTree>
    <p:extLst>
      <p:ext uri="{BB962C8B-B14F-4D97-AF65-F5344CB8AC3E}">
        <p14:creationId xmlns:p14="http://schemas.microsoft.com/office/powerpoint/2010/main" val="1855332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9D0B-4374-7991-49FD-8414380B4C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921D4E-C997-2413-375A-46202922E3DC}"/>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3DD08D6C-327D-3383-2D0F-6B8FEEA27C17}"/>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F546EDB5-673D-B76C-C637-165811F7A056}"/>
              </a:ext>
            </a:extLst>
          </p:cNvPr>
          <p:cNvPicPr>
            <a:picLocks noChangeAspect="1"/>
          </p:cNvPicPr>
          <p:nvPr/>
        </p:nvPicPr>
        <p:blipFill>
          <a:blip r:embed="rId2"/>
          <a:stretch>
            <a:fillRect/>
          </a:stretch>
        </p:blipFill>
        <p:spPr>
          <a:xfrm>
            <a:off x="0" y="131002"/>
            <a:ext cx="12192000" cy="6100050"/>
          </a:xfrm>
          <a:prstGeom prst="rect">
            <a:avLst/>
          </a:prstGeom>
        </p:spPr>
      </p:pic>
    </p:spTree>
    <p:extLst>
      <p:ext uri="{BB962C8B-B14F-4D97-AF65-F5344CB8AC3E}">
        <p14:creationId xmlns:p14="http://schemas.microsoft.com/office/powerpoint/2010/main" val="1818763887"/>
      </p:ext>
    </p:extLst>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0D5F-D3A3-A74F-D88F-BC42A83AB2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E68541-A65E-005D-9D39-D62CE8023256}"/>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2D9FAD1F-20B8-10FA-2C22-105463E4F90A}"/>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D9F7648A-3051-B9E0-A45C-96EC03591CCD}"/>
              </a:ext>
            </a:extLst>
          </p:cNvPr>
          <p:cNvPicPr>
            <a:picLocks noChangeAspect="1"/>
          </p:cNvPicPr>
          <p:nvPr/>
        </p:nvPicPr>
        <p:blipFill>
          <a:blip r:embed="rId2"/>
          <a:stretch>
            <a:fillRect/>
          </a:stretch>
        </p:blipFill>
        <p:spPr>
          <a:xfrm>
            <a:off x="0" y="372872"/>
            <a:ext cx="12192000" cy="6112256"/>
          </a:xfrm>
          <a:prstGeom prst="rect">
            <a:avLst/>
          </a:prstGeom>
        </p:spPr>
      </p:pic>
    </p:spTree>
    <p:extLst>
      <p:ext uri="{BB962C8B-B14F-4D97-AF65-F5344CB8AC3E}">
        <p14:creationId xmlns:p14="http://schemas.microsoft.com/office/powerpoint/2010/main" val="1026740556"/>
      </p:ext>
    </p:extLst>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3971-2838-93BA-DD30-8C7A6E7571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0E5A36-E845-1CA7-CA99-DE019BE037DF}"/>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171654FE-1BDA-065B-0AC0-D10AED392EF7}"/>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6B62E218-1504-4681-EE5F-901EDBA7A17F}"/>
              </a:ext>
            </a:extLst>
          </p:cNvPr>
          <p:cNvPicPr>
            <a:picLocks noChangeAspect="1"/>
          </p:cNvPicPr>
          <p:nvPr/>
        </p:nvPicPr>
        <p:blipFill>
          <a:blip r:embed="rId2"/>
          <a:stretch>
            <a:fillRect/>
          </a:stretch>
        </p:blipFill>
        <p:spPr>
          <a:xfrm>
            <a:off x="0" y="-66920"/>
            <a:ext cx="12192000" cy="5767473"/>
          </a:xfrm>
          <a:prstGeom prst="rect">
            <a:avLst/>
          </a:prstGeom>
        </p:spPr>
      </p:pic>
    </p:spTree>
    <p:extLst>
      <p:ext uri="{BB962C8B-B14F-4D97-AF65-F5344CB8AC3E}">
        <p14:creationId xmlns:p14="http://schemas.microsoft.com/office/powerpoint/2010/main" val="1413621805"/>
      </p:ext>
    </p:extLst>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389E-9F1E-BD22-B271-6AB31CCB08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1A5AA8-EDBD-42B5-9891-9A39BB2FC30E}"/>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2F47227-9823-2121-591F-A811D8D427A6}"/>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4436DB91-661D-B739-00AF-2E4EC897B656}"/>
              </a:ext>
            </a:extLst>
          </p:cNvPr>
          <p:cNvPicPr>
            <a:picLocks noChangeAspect="1"/>
          </p:cNvPicPr>
          <p:nvPr/>
        </p:nvPicPr>
        <p:blipFill>
          <a:blip r:embed="rId2"/>
          <a:stretch>
            <a:fillRect/>
          </a:stretch>
        </p:blipFill>
        <p:spPr>
          <a:xfrm>
            <a:off x="0" y="0"/>
            <a:ext cx="12192000" cy="5643247"/>
          </a:xfrm>
          <a:prstGeom prst="rect">
            <a:avLst/>
          </a:prstGeom>
        </p:spPr>
      </p:pic>
    </p:spTree>
    <p:extLst>
      <p:ext uri="{BB962C8B-B14F-4D97-AF65-F5344CB8AC3E}">
        <p14:creationId xmlns:p14="http://schemas.microsoft.com/office/powerpoint/2010/main" val="3855082217"/>
      </p:ext>
    </p:extLst>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EDA5-0983-CCB1-D553-8941E67CF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193BCA-8C51-D713-B678-2566C98CD172}"/>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52523531-32A0-484E-4697-4D96F31307EE}"/>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FDD7E9AE-11D7-E6CC-F43D-3B9DB34D426D}"/>
              </a:ext>
            </a:extLst>
          </p:cNvPr>
          <p:cNvPicPr>
            <a:picLocks noChangeAspect="1"/>
          </p:cNvPicPr>
          <p:nvPr/>
        </p:nvPicPr>
        <p:blipFill>
          <a:blip r:embed="rId2"/>
          <a:stretch>
            <a:fillRect/>
          </a:stretch>
        </p:blipFill>
        <p:spPr>
          <a:xfrm>
            <a:off x="0" y="-93516"/>
            <a:ext cx="12192000" cy="5758672"/>
          </a:xfrm>
          <a:prstGeom prst="rect">
            <a:avLst/>
          </a:prstGeom>
        </p:spPr>
      </p:pic>
    </p:spTree>
    <p:extLst>
      <p:ext uri="{BB962C8B-B14F-4D97-AF65-F5344CB8AC3E}">
        <p14:creationId xmlns:p14="http://schemas.microsoft.com/office/powerpoint/2010/main" val="3637249718"/>
      </p:ext>
    </p:extLst>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8E93-66DA-23E8-1DDD-94757D3B5800}"/>
              </a:ext>
            </a:extLst>
          </p:cNvPr>
          <p:cNvSpPr>
            <a:spLocks noGrp="1"/>
          </p:cNvSpPr>
          <p:nvPr>
            <p:ph type="title"/>
          </p:nvPr>
        </p:nvSpPr>
        <p:spPr>
          <a:xfrm>
            <a:off x="4174235" y="319646"/>
            <a:ext cx="4760538" cy="861774"/>
          </a:xfrm>
        </p:spPr>
        <p:txBody>
          <a:bodyPr/>
          <a:lstStyle/>
          <a:p>
            <a:r>
              <a:rPr lang="en-IN" dirty="0"/>
              <a:t>Working of Perceptron</a:t>
            </a:r>
          </a:p>
        </p:txBody>
      </p:sp>
      <p:pic>
        <p:nvPicPr>
          <p:cNvPr id="6" name="Content Placeholder 5">
            <a:extLst>
              <a:ext uri="{FF2B5EF4-FFF2-40B4-BE49-F238E27FC236}">
                <a16:creationId xmlns:a16="http://schemas.microsoft.com/office/drawing/2014/main" id="{220D193C-4703-1FF1-E010-EE54136CDA21}"/>
              </a:ext>
            </a:extLst>
          </p:cNvPr>
          <p:cNvPicPr>
            <a:picLocks noGrp="1" noChangeAspect="1"/>
          </p:cNvPicPr>
          <p:nvPr>
            <p:ph sz="half" idx="1"/>
          </p:nvPr>
        </p:nvPicPr>
        <p:blipFill>
          <a:blip r:embed="rId2"/>
          <a:stretch>
            <a:fillRect/>
          </a:stretch>
        </p:blipFill>
        <p:spPr>
          <a:xfrm>
            <a:off x="2114777" y="1811931"/>
            <a:ext cx="8125959" cy="2876951"/>
          </a:xfrm>
          <a:prstGeom prst="rect">
            <a:avLst/>
          </a:prstGeom>
        </p:spPr>
      </p:pic>
    </p:spTree>
    <p:extLst>
      <p:ext uri="{BB962C8B-B14F-4D97-AF65-F5344CB8AC3E}">
        <p14:creationId xmlns:p14="http://schemas.microsoft.com/office/powerpoint/2010/main" val="3028417916"/>
      </p:ext>
    </p:extLst>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E9EA-CA3D-0EC0-706D-1DA6BB1A3134}"/>
              </a:ext>
            </a:extLst>
          </p:cNvPr>
          <p:cNvSpPr>
            <a:spLocks noGrp="1"/>
          </p:cNvSpPr>
          <p:nvPr>
            <p:ph type="title"/>
          </p:nvPr>
        </p:nvSpPr>
        <p:spPr>
          <a:xfrm>
            <a:off x="3903014" y="397139"/>
            <a:ext cx="3590417" cy="168550"/>
          </a:xfrm>
        </p:spPr>
        <p:txBody>
          <a:bodyPr/>
          <a:lstStyle/>
          <a:p>
            <a:r>
              <a:rPr lang="en-IN" dirty="0"/>
              <a:t>Types of Perceptron</a:t>
            </a:r>
          </a:p>
        </p:txBody>
      </p:sp>
      <p:sp>
        <p:nvSpPr>
          <p:cNvPr id="5" name="Rectangle 1">
            <a:extLst>
              <a:ext uri="{FF2B5EF4-FFF2-40B4-BE49-F238E27FC236}">
                <a16:creationId xmlns:a16="http://schemas.microsoft.com/office/drawing/2014/main" id="{B2986B98-7841-B465-EA40-90772104E941}"/>
              </a:ext>
            </a:extLst>
          </p:cNvPr>
          <p:cNvSpPr>
            <a:spLocks noGrp="1" noChangeArrowheads="1"/>
          </p:cNvSpPr>
          <p:nvPr>
            <p:ph sz="half" idx="1"/>
          </p:nvPr>
        </p:nvSpPr>
        <p:spPr bwMode="auto">
          <a:xfrm>
            <a:off x="3157349" y="1396461"/>
            <a:ext cx="528147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Single-Layer Perceptron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Simple, linear separability only</a:t>
            </a:r>
          </a:p>
          <a:p>
            <a:pPr lvl="1"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Cannot handle XOR-like problems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Multi-Layer Perceptron (MLP)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Includes </a:t>
            </a:r>
            <a:r>
              <a:rPr kumimoji="0" lang="en-US" altLang="en-US" sz="2000" b="1" i="0" u="none" strike="noStrike" cap="none" normalizeH="0" baseline="0" dirty="0">
                <a:ln>
                  <a:noFill/>
                </a:ln>
                <a:solidFill>
                  <a:schemeClr val="tx1"/>
                </a:solidFill>
                <a:effectLst/>
                <a:latin typeface="Arial" panose="020B0604020202020204" pitchFamily="34" charset="0"/>
              </a:rPr>
              <a:t>hidden layers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Uses </a:t>
            </a:r>
            <a:r>
              <a:rPr kumimoji="0" lang="en-US" altLang="en-US" sz="2000" b="1" i="0" u="none" strike="noStrike" cap="none" normalizeH="0" baseline="0" dirty="0">
                <a:ln>
                  <a:noFill/>
                </a:ln>
                <a:solidFill>
                  <a:schemeClr val="tx1"/>
                </a:solidFill>
                <a:effectLst/>
                <a:latin typeface="Arial" panose="020B0604020202020204" pitchFamily="34" charset="0"/>
              </a:rPr>
              <a:t>Backpropagation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Can solve </a:t>
            </a:r>
            <a:r>
              <a:rPr kumimoji="0" lang="en-US" altLang="en-US" sz="2000" b="1" i="0" u="none" strike="noStrike" cap="none" normalizeH="0" baseline="0" dirty="0">
                <a:ln>
                  <a:noFill/>
                </a:ln>
                <a:solidFill>
                  <a:schemeClr val="tx1"/>
                </a:solidFill>
                <a:effectLst/>
                <a:latin typeface="Arial" panose="020B0604020202020204" pitchFamily="34" charset="0"/>
              </a:rPr>
              <a:t>non-linear problems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8185003"/>
      </p:ext>
    </p:extLst>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B0CC-C455-29FA-E844-01D13409C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A3E5B-FF09-68DD-F496-B03D81E7E0CA}"/>
              </a:ext>
            </a:extLst>
          </p:cNvPr>
          <p:cNvSpPr>
            <a:spLocks noGrp="1"/>
          </p:cNvSpPr>
          <p:nvPr>
            <p:ph type="title"/>
          </p:nvPr>
        </p:nvSpPr>
        <p:spPr>
          <a:xfrm>
            <a:off x="3903014" y="397139"/>
            <a:ext cx="3590417" cy="430887"/>
          </a:xfrm>
        </p:spPr>
        <p:txBody>
          <a:bodyPr/>
          <a:lstStyle/>
          <a:p>
            <a:endParaRPr lang="en-IN" dirty="0"/>
          </a:p>
        </p:txBody>
      </p:sp>
      <p:pic>
        <p:nvPicPr>
          <p:cNvPr id="4" name="Content Placeholder 3">
            <a:extLst>
              <a:ext uri="{FF2B5EF4-FFF2-40B4-BE49-F238E27FC236}">
                <a16:creationId xmlns:a16="http://schemas.microsoft.com/office/drawing/2014/main" id="{AF2BA630-0F01-013D-D1F3-7715AA2B3886}"/>
              </a:ext>
            </a:extLst>
          </p:cNvPr>
          <p:cNvPicPr>
            <a:picLocks noGrp="1" noChangeAspect="1"/>
          </p:cNvPicPr>
          <p:nvPr>
            <p:ph sz="half" idx="1"/>
          </p:nvPr>
        </p:nvPicPr>
        <p:blipFill>
          <a:blip r:embed="rId2"/>
          <a:stretch>
            <a:fillRect/>
          </a:stretch>
        </p:blipFill>
        <p:spPr bwMode="auto">
          <a:xfrm>
            <a:off x="775296" y="397139"/>
            <a:ext cx="8120731" cy="350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0F5B0631-EB86-E001-4A3C-B916B3247F92}"/>
              </a:ext>
            </a:extLst>
          </p:cNvPr>
          <p:cNvPicPr>
            <a:picLocks noChangeAspect="1"/>
          </p:cNvPicPr>
          <p:nvPr/>
        </p:nvPicPr>
        <p:blipFill>
          <a:blip r:embed="rId3"/>
          <a:stretch>
            <a:fillRect/>
          </a:stretch>
        </p:blipFill>
        <p:spPr>
          <a:xfrm>
            <a:off x="3977478" y="2880796"/>
            <a:ext cx="5894942" cy="3736385"/>
          </a:xfrm>
          <a:prstGeom prst="rect">
            <a:avLst/>
          </a:prstGeom>
        </p:spPr>
      </p:pic>
    </p:spTree>
    <p:extLst>
      <p:ext uri="{BB962C8B-B14F-4D97-AF65-F5344CB8AC3E}">
        <p14:creationId xmlns:p14="http://schemas.microsoft.com/office/powerpoint/2010/main" val="300246851"/>
      </p:ext>
    </p:extLst>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6331-D2B7-DD56-6029-0A13DF50A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0C42-DAD4-D9B1-A50F-30ADF1DE8FD9}"/>
              </a:ext>
            </a:extLst>
          </p:cNvPr>
          <p:cNvSpPr>
            <a:spLocks noGrp="1"/>
          </p:cNvSpPr>
          <p:nvPr>
            <p:ph type="title"/>
          </p:nvPr>
        </p:nvSpPr>
        <p:spPr>
          <a:xfrm>
            <a:off x="3903014" y="397139"/>
            <a:ext cx="3590417" cy="430887"/>
          </a:xfrm>
        </p:spPr>
        <p:txBody>
          <a:bodyPr/>
          <a:lstStyle/>
          <a:p>
            <a:endParaRPr lang="en-IN" dirty="0"/>
          </a:p>
        </p:txBody>
      </p:sp>
      <p:pic>
        <p:nvPicPr>
          <p:cNvPr id="4" name="Content Placeholder 3">
            <a:extLst>
              <a:ext uri="{FF2B5EF4-FFF2-40B4-BE49-F238E27FC236}">
                <a16:creationId xmlns:a16="http://schemas.microsoft.com/office/drawing/2014/main" id="{F085BF1C-7F0C-48DB-9AD1-2F97DEF3A377}"/>
              </a:ext>
            </a:extLst>
          </p:cNvPr>
          <p:cNvPicPr>
            <a:picLocks noGrp="1" noChangeAspect="1"/>
          </p:cNvPicPr>
          <p:nvPr>
            <p:ph sz="half" idx="1"/>
          </p:nvPr>
        </p:nvPicPr>
        <p:blipFill>
          <a:blip r:embed="rId2"/>
          <a:stretch>
            <a:fillRect/>
          </a:stretch>
        </p:blipFill>
        <p:spPr bwMode="auto">
          <a:xfrm>
            <a:off x="546851" y="458142"/>
            <a:ext cx="7179054" cy="36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31699A08-D316-90C4-DE70-3813935BA177}"/>
              </a:ext>
            </a:extLst>
          </p:cNvPr>
          <p:cNvPicPr>
            <a:picLocks noChangeAspect="1"/>
          </p:cNvPicPr>
          <p:nvPr/>
        </p:nvPicPr>
        <p:blipFill>
          <a:blip r:embed="rId3"/>
          <a:stretch>
            <a:fillRect/>
          </a:stretch>
        </p:blipFill>
        <p:spPr>
          <a:xfrm>
            <a:off x="5106692" y="458141"/>
            <a:ext cx="6687518" cy="2683459"/>
          </a:xfrm>
          <a:prstGeom prst="rect">
            <a:avLst/>
          </a:prstGeom>
        </p:spPr>
      </p:pic>
      <p:pic>
        <p:nvPicPr>
          <p:cNvPr id="9" name="Picture 8">
            <a:extLst>
              <a:ext uri="{FF2B5EF4-FFF2-40B4-BE49-F238E27FC236}">
                <a16:creationId xmlns:a16="http://schemas.microsoft.com/office/drawing/2014/main" id="{649843DD-1A70-4AAE-0616-E61EF1FE2936}"/>
              </a:ext>
            </a:extLst>
          </p:cNvPr>
          <p:cNvPicPr>
            <a:picLocks noChangeAspect="1"/>
          </p:cNvPicPr>
          <p:nvPr/>
        </p:nvPicPr>
        <p:blipFill>
          <a:blip r:embed="rId4"/>
          <a:stretch>
            <a:fillRect/>
          </a:stretch>
        </p:blipFill>
        <p:spPr>
          <a:xfrm>
            <a:off x="5253926" y="3281877"/>
            <a:ext cx="5204681" cy="2071129"/>
          </a:xfrm>
          <a:prstGeom prst="rect">
            <a:avLst/>
          </a:prstGeom>
        </p:spPr>
      </p:pic>
    </p:spTree>
    <p:extLst>
      <p:ext uri="{BB962C8B-B14F-4D97-AF65-F5344CB8AC3E}">
        <p14:creationId xmlns:p14="http://schemas.microsoft.com/office/powerpoint/2010/main" val="611948158"/>
      </p:ext>
    </p:extLst>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8AE4-1B43-3909-0C7F-72126C2FB8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71A6DE-88C0-2B8A-E7E0-F7799B372D4A}"/>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75BDF998-B295-59D7-518B-8C980A561FC8}"/>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C67A4DF9-A6F8-CC9F-1378-B6DA75CA7FD2}"/>
              </a:ext>
            </a:extLst>
          </p:cNvPr>
          <p:cNvPicPr>
            <a:picLocks noChangeAspect="1"/>
          </p:cNvPicPr>
          <p:nvPr/>
        </p:nvPicPr>
        <p:blipFill>
          <a:blip r:embed="rId2"/>
          <a:stretch>
            <a:fillRect/>
          </a:stretch>
        </p:blipFill>
        <p:spPr>
          <a:xfrm>
            <a:off x="344229" y="453364"/>
            <a:ext cx="8571171" cy="5504724"/>
          </a:xfrm>
          <a:prstGeom prst="rect">
            <a:avLst/>
          </a:prstGeom>
        </p:spPr>
      </p:pic>
    </p:spTree>
    <p:extLst>
      <p:ext uri="{BB962C8B-B14F-4D97-AF65-F5344CB8AC3E}">
        <p14:creationId xmlns:p14="http://schemas.microsoft.com/office/powerpoint/2010/main" val="1627640040"/>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0642C-46F1-6D3A-852A-B8A392740439}"/>
              </a:ext>
            </a:extLst>
          </p:cNvPr>
          <p:cNvPicPr>
            <a:picLocks noGrp="1" noChangeAspect="1"/>
          </p:cNvPicPr>
          <p:nvPr>
            <p:ph idx="1"/>
          </p:nvPr>
        </p:nvPicPr>
        <p:blipFill>
          <a:blip r:embed="rId2"/>
          <a:stretch>
            <a:fillRect/>
          </a:stretch>
        </p:blipFill>
        <p:spPr>
          <a:xfrm>
            <a:off x="2106519" y="1268321"/>
            <a:ext cx="7624077" cy="5104462"/>
          </a:xfrm>
        </p:spPr>
      </p:pic>
    </p:spTree>
    <p:extLst>
      <p:ext uri="{BB962C8B-B14F-4D97-AF65-F5344CB8AC3E}">
        <p14:creationId xmlns:p14="http://schemas.microsoft.com/office/powerpoint/2010/main" val="28774309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94EAC1F-78D7-A021-EAF2-8CED693243A8}"/>
              </a:ext>
            </a:extLst>
          </p:cNvPr>
          <p:cNvPicPr>
            <a:picLocks noGrp="1" noChangeAspect="1"/>
          </p:cNvPicPr>
          <p:nvPr>
            <p:ph sz="half" idx="1"/>
          </p:nvPr>
        </p:nvPicPr>
        <p:blipFill>
          <a:blip r:embed="rId2"/>
          <a:stretch>
            <a:fillRect/>
          </a:stretch>
        </p:blipFill>
        <p:spPr>
          <a:xfrm>
            <a:off x="604434" y="604434"/>
            <a:ext cx="7057013" cy="5390358"/>
          </a:xfrm>
          <a:prstGeom prst="rect">
            <a:avLst/>
          </a:prstGeom>
        </p:spPr>
      </p:pic>
    </p:spTree>
    <p:extLst>
      <p:ext uri="{BB962C8B-B14F-4D97-AF65-F5344CB8AC3E}">
        <p14:creationId xmlns:p14="http://schemas.microsoft.com/office/powerpoint/2010/main" val="2182668673"/>
      </p:ext>
    </p:extLst>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80EF-810F-10C2-2A80-186A6EDA8A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81E92B-CA8F-F550-6F62-DBE5D2F301B4}"/>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84702B6F-4306-5E8F-24A3-349610C8B4C8}"/>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24C6441C-1FFD-C331-538C-6205748B0CEC}"/>
              </a:ext>
            </a:extLst>
          </p:cNvPr>
          <p:cNvPicPr>
            <a:picLocks noChangeAspect="1"/>
          </p:cNvPicPr>
          <p:nvPr/>
        </p:nvPicPr>
        <p:blipFill>
          <a:blip r:embed="rId2"/>
          <a:stretch>
            <a:fillRect/>
          </a:stretch>
        </p:blipFill>
        <p:spPr>
          <a:xfrm>
            <a:off x="117350" y="-311897"/>
            <a:ext cx="11957299" cy="6858000"/>
          </a:xfrm>
          <a:prstGeom prst="rect">
            <a:avLst/>
          </a:prstGeom>
        </p:spPr>
      </p:pic>
      <p:pic>
        <p:nvPicPr>
          <p:cNvPr id="7" name="Picture 6">
            <a:extLst>
              <a:ext uri="{FF2B5EF4-FFF2-40B4-BE49-F238E27FC236}">
                <a16:creationId xmlns:a16="http://schemas.microsoft.com/office/drawing/2014/main" id="{185E8FEB-DDCA-ADD2-3159-F19B0F1D8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3819" y="595878"/>
            <a:ext cx="4160614" cy="2616347"/>
          </a:xfrm>
          <a:prstGeom prst="rect">
            <a:avLst/>
          </a:prstGeom>
          <a:noFill/>
        </p:spPr>
      </p:pic>
      <p:sp>
        <p:nvSpPr>
          <p:cNvPr id="9" name="TextBox 8">
            <a:extLst>
              <a:ext uri="{FF2B5EF4-FFF2-40B4-BE49-F238E27FC236}">
                <a16:creationId xmlns:a16="http://schemas.microsoft.com/office/drawing/2014/main" id="{5034A896-19E7-09FB-5C2F-F5A5B13888EB}"/>
              </a:ext>
            </a:extLst>
          </p:cNvPr>
          <p:cNvSpPr txBox="1"/>
          <p:nvPr/>
        </p:nvSpPr>
        <p:spPr>
          <a:xfrm>
            <a:off x="7603856" y="6155692"/>
            <a:ext cx="6094708" cy="702308"/>
          </a:xfrm>
          <a:prstGeom prst="rect">
            <a:avLst/>
          </a:prstGeom>
          <a:noFill/>
        </p:spPr>
        <p:txBody>
          <a:bodyPr wrap="square">
            <a:spAutoFit/>
          </a:bodyPr>
          <a:lstStyle/>
          <a:p>
            <a:pPr marL="457200" algn="just">
              <a:lnSpc>
                <a:spcPct val="115000"/>
              </a:lnSpc>
              <a:buNone/>
            </a:pPr>
            <a:r>
              <a:rPr lang="en-US" sz="1800" dirty="0">
                <a:solidFill>
                  <a:srgbClr val="FF0000"/>
                </a:solidFill>
                <a:effectLst/>
                <a:highlight>
                  <a:srgbClr val="FFFF00"/>
                </a:highlight>
                <a:latin typeface="Cambria" panose="02040503050406030204" pitchFamily="18" charset="0"/>
                <a:ea typeface="MS Mincho" panose="02020609040205080304" pitchFamily="49" charset="-128"/>
                <a:cs typeface="Times New Roman" panose="02020603050405020304" pitchFamily="18" charset="0"/>
              </a:rPr>
              <a:t>Classwork Problem:</a:t>
            </a:r>
            <a:endParaRPr lang="en-IN" sz="1800" dirty="0">
              <a:solidFill>
                <a:srgbClr val="FF0000"/>
              </a:solidFill>
              <a:effectLst/>
              <a:highlight>
                <a:srgbClr val="FFFF00"/>
              </a:highlight>
              <a:latin typeface="Cambria" panose="02040503050406030204" pitchFamily="18" charset="0"/>
              <a:ea typeface="MS Mincho" panose="02020609040205080304" pitchFamily="49" charset="-128"/>
              <a:cs typeface="Times New Roman" panose="02020603050405020304" pitchFamily="18" charset="0"/>
            </a:endParaRPr>
          </a:p>
          <a:p>
            <a:pPr marL="457200" algn="just">
              <a:lnSpc>
                <a:spcPct val="115000"/>
              </a:lnSpc>
              <a:spcAft>
                <a:spcPts val="1000"/>
              </a:spcAft>
              <a:buNone/>
            </a:pPr>
            <a:r>
              <a:rPr lang="en-US" sz="1800" dirty="0">
                <a:solidFill>
                  <a:srgbClr val="FF0000"/>
                </a:solidFill>
                <a:effectLst/>
                <a:highlight>
                  <a:srgbClr val="FFFF00"/>
                </a:highlight>
                <a:latin typeface="Cambria" panose="02040503050406030204" pitchFamily="18" charset="0"/>
                <a:ea typeface="MS Mincho" panose="02020609040205080304" pitchFamily="49" charset="-128"/>
                <a:cs typeface="Times New Roman" panose="02020603050405020304" pitchFamily="18" charset="0"/>
              </a:rPr>
              <a:t>For AND Gate W1=1, w2=1, b=-1.5</a:t>
            </a:r>
            <a:endParaRPr lang="en-IN" sz="1800" dirty="0">
              <a:solidFill>
                <a:srgbClr val="FF0000"/>
              </a:solidFill>
              <a:effectLst/>
              <a:highlight>
                <a:srgbClr val="FFFF00"/>
              </a:highligh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065664510"/>
      </p:ext>
    </p:extLst>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C4E6D-620B-A9AF-548C-7803BB7B5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D3BD7-555B-A0FA-2F60-36EF3428EDF0}"/>
              </a:ext>
            </a:extLst>
          </p:cNvPr>
          <p:cNvSpPr>
            <a:spLocks noGrp="1"/>
          </p:cNvSpPr>
          <p:nvPr>
            <p:ph type="title"/>
          </p:nvPr>
        </p:nvSpPr>
        <p:spPr>
          <a:xfrm>
            <a:off x="2468117" y="397139"/>
            <a:ext cx="7255766" cy="430887"/>
          </a:xfrm>
        </p:spPr>
        <p:txBody>
          <a:bodyPr/>
          <a:lstStyle/>
          <a:p>
            <a:pPr algn="ctr"/>
            <a:r>
              <a:rPr lang="en-IN" dirty="0"/>
              <a:t>Multilayer Neural Network</a:t>
            </a:r>
          </a:p>
        </p:txBody>
      </p:sp>
      <p:sp>
        <p:nvSpPr>
          <p:cNvPr id="3" name="Content Placeholder 2">
            <a:extLst>
              <a:ext uri="{FF2B5EF4-FFF2-40B4-BE49-F238E27FC236}">
                <a16:creationId xmlns:a16="http://schemas.microsoft.com/office/drawing/2014/main" id="{2DEE4526-6DC2-4AB2-68CB-9E760961FCDF}"/>
              </a:ext>
            </a:extLst>
          </p:cNvPr>
          <p:cNvSpPr>
            <a:spLocks noGrp="1"/>
          </p:cNvSpPr>
          <p:nvPr>
            <p:ph sz="half" idx="1"/>
          </p:nvPr>
        </p:nvSpPr>
        <p:spPr>
          <a:xfrm>
            <a:off x="406399" y="1371600"/>
            <a:ext cx="11449803" cy="3619452"/>
          </a:xfrm>
        </p:spPr>
        <p:txBody>
          <a:bodyPr/>
          <a:lstStyle/>
          <a:p>
            <a:pPr>
              <a:spcBef>
                <a:spcPct val="20000"/>
              </a:spcBef>
              <a:buClr>
                <a:schemeClr val="tx2"/>
              </a:buClr>
              <a:buSzPct val="75000"/>
              <a:buFont typeface="Monotype Sorts" pitchFamily="-100" charset="2"/>
              <a:buChar char="n"/>
            </a:pPr>
            <a:r>
              <a:rPr lang="en-GB" altLang="en-US" dirty="0">
                <a:effectLst>
                  <a:outerShdw blurRad="38100" dist="38100" dir="2700000" algn="tl">
                    <a:srgbClr val="C0C0C0"/>
                  </a:outerShdw>
                </a:effectLst>
              </a:rPr>
              <a:t>A multilayer perceptron is a feedforward neural network with one or more hidden layers.  </a:t>
            </a:r>
          </a:p>
          <a:p>
            <a:pPr>
              <a:spcBef>
                <a:spcPct val="20000"/>
              </a:spcBef>
              <a:buClr>
                <a:schemeClr val="tx2"/>
              </a:buClr>
              <a:buSzPct val="75000"/>
              <a:buFont typeface="Monotype Sorts" pitchFamily="-100" charset="2"/>
              <a:buChar char="n"/>
            </a:pPr>
            <a:r>
              <a:rPr lang="en-GB" altLang="en-US" dirty="0">
                <a:effectLst>
                  <a:outerShdw blurRad="38100" dist="38100" dir="2700000" algn="tl">
                    <a:srgbClr val="C0C0C0"/>
                  </a:outerShdw>
                </a:effectLst>
              </a:rPr>
              <a:t>The network consists of an </a:t>
            </a:r>
            <a:r>
              <a:rPr lang="en-GB" altLang="en-US" b="1" dirty="0">
                <a:solidFill>
                  <a:schemeClr val="tx2"/>
                </a:solidFill>
                <a:effectLst>
                  <a:outerShdw blurRad="38100" dist="38100" dir="2700000" algn="tl">
                    <a:srgbClr val="C0C0C0"/>
                  </a:outerShdw>
                </a:effectLst>
              </a:rPr>
              <a:t>input layer</a:t>
            </a:r>
            <a:r>
              <a:rPr lang="en-GB" altLang="en-US" dirty="0">
                <a:effectLst>
                  <a:outerShdw blurRad="38100" dist="38100" dir="2700000" algn="tl">
                    <a:srgbClr val="C0C0C0"/>
                  </a:outerShdw>
                </a:effectLst>
              </a:rPr>
              <a:t> of source neurons, at least one middle or </a:t>
            </a:r>
            <a:r>
              <a:rPr lang="en-GB" altLang="en-US" b="1" dirty="0">
                <a:solidFill>
                  <a:schemeClr val="tx2"/>
                </a:solidFill>
                <a:effectLst>
                  <a:outerShdw blurRad="38100" dist="38100" dir="2700000" algn="tl">
                    <a:srgbClr val="C0C0C0"/>
                  </a:outerShdw>
                </a:effectLst>
              </a:rPr>
              <a:t>hidden layer</a:t>
            </a:r>
            <a:r>
              <a:rPr lang="en-GB" altLang="en-US" dirty="0">
                <a:effectLst>
                  <a:outerShdw blurRad="38100" dist="38100" dir="2700000" algn="tl">
                    <a:srgbClr val="C0C0C0"/>
                  </a:outerShdw>
                </a:effectLst>
              </a:rPr>
              <a:t> of computational neurons, and an </a:t>
            </a:r>
            <a:r>
              <a:rPr lang="en-GB" altLang="en-US" b="1" dirty="0">
                <a:solidFill>
                  <a:schemeClr val="tx2"/>
                </a:solidFill>
                <a:effectLst>
                  <a:outerShdw blurRad="38100" dist="38100" dir="2700000" algn="tl">
                    <a:srgbClr val="C0C0C0"/>
                  </a:outerShdw>
                </a:effectLst>
              </a:rPr>
              <a:t>output layer</a:t>
            </a:r>
            <a:r>
              <a:rPr lang="en-GB" altLang="en-US" dirty="0">
                <a:effectLst>
                  <a:outerShdw blurRad="38100" dist="38100" dir="2700000" algn="tl">
                    <a:srgbClr val="C0C0C0"/>
                  </a:outerShdw>
                </a:effectLst>
              </a:rPr>
              <a:t> of computational neurons.  </a:t>
            </a:r>
          </a:p>
          <a:p>
            <a:pPr>
              <a:spcBef>
                <a:spcPct val="20000"/>
              </a:spcBef>
              <a:buClr>
                <a:schemeClr val="tx2"/>
              </a:buClr>
              <a:buSzPct val="75000"/>
              <a:buFont typeface="Monotype Sorts" pitchFamily="-100" charset="2"/>
              <a:buChar char="n"/>
            </a:pPr>
            <a:r>
              <a:rPr lang="en-GB" altLang="en-US" dirty="0">
                <a:effectLst>
                  <a:outerShdw blurRad="38100" dist="38100" dir="2700000" algn="tl">
                    <a:srgbClr val="C0C0C0"/>
                  </a:outerShdw>
                </a:effectLst>
              </a:rPr>
              <a:t>The input signals are propagated in a forward direction on a layer-by-layer basis.</a:t>
            </a:r>
            <a:endParaRPr lang="en-US" altLang="en-US" dirty="0">
              <a:effectLst>
                <a:outerShdw blurRad="38100" dist="38100" dir="2700000" algn="tl">
                  <a:srgbClr val="C0C0C0"/>
                </a:outerShdw>
              </a:effectLst>
            </a:endParaRPr>
          </a:p>
          <a:p>
            <a:endParaRPr lang="en-IN" dirty="0"/>
          </a:p>
        </p:txBody>
      </p:sp>
    </p:spTree>
    <p:extLst>
      <p:ext uri="{BB962C8B-B14F-4D97-AF65-F5344CB8AC3E}">
        <p14:creationId xmlns:p14="http://schemas.microsoft.com/office/powerpoint/2010/main" val="554246767"/>
      </p:ext>
    </p:extLst>
  </p:cSld>
  <p:clrMapOvr>
    <a:masterClrMapping/>
  </p:clrMapOvr>
  <p:transition>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7446-233B-F49F-1227-F617B0E67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197-DA4B-5985-8B32-FE96796AA1AA}"/>
              </a:ext>
            </a:extLst>
          </p:cNvPr>
          <p:cNvSpPr>
            <a:spLocks noGrp="1"/>
          </p:cNvSpPr>
          <p:nvPr>
            <p:ph type="title"/>
          </p:nvPr>
        </p:nvSpPr>
        <p:spPr>
          <a:xfrm>
            <a:off x="2468117" y="397139"/>
            <a:ext cx="7255766" cy="430887"/>
          </a:xfrm>
        </p:spPr>
        <p:txBody>
          <a:bodyPr/>
          <a:lstStyle/>
          <a:p>
            <a:pPr algn="ctr"/>
            <a:r>
              <a:rPr lang="en-IN" dirty="0"/>
              <a:t>Multilayer Perceptron with 2 hidden layers</a:t>
            </a:r>
          </a:p>
        </p:txBody>
      </p:sp>
      <p:graphicFrame>
        <p:nvGraphicFramePr>
          <p:cNvPr id="4" name="Object 2">
            <a:extLst>
              <a:ext uri="{FF2B5EF4-FFF2-40B4-BE49-F238E27FC236}">
                <a16:creationId xmlns:a16="http://schemas.microsoft.com/office/drawing/2014/main" id="{49D41F36-689C-0CB6-96BC-3D78266A2BCA}"/>
              </a:ext>
            </a:extLst>
          </p:cNvPr>
          <p:cNvGraphicFramePr>
            <a:graphicFrameLocks noGrp="1" noChangeAspect="1"/>
          </p:cNvGraphicFramePr>
          <p:nvPr>
            <p:ph sz="half" idx="1"/>
            <p:extLst>
              <p:ext uri="{D42A27DB-BD31-4B8C-83A1-F6EECF244321}">
                <p14:modId xmlns:p14="http://schemas.microsoft.com/office/powerpoint/2010/main" val="757738281"/>
              </p:ext>
            </p:extLst>
          </p:nvPr>
        </p:nvGraphicFramePr>
        <p:xfrm>
          <a:off x="1666928" y="1496622"/>
          <a:ext cx="8441441" cy="3864756"/>
        </p:xfrm>
        <a:graphic>
          <a:graphicData uri="http://schemas.openxmlformats.org/presentationml/2006/ole">
            <mc:AlternateContent xmlns:mc="http://schemas.openxmlformats.org/markup-compatibility/2006">
              <mc:Choice xmlns:v="urn:schemas-microsoft-com:vml" Requires="v">
                <p:oleObj name="Picture" r:id="rId2" imgW="4743360" imgH="2171880" progId="Word.Picture.8">
                  <p:embed/>
                </p:oleObj>
              </mc:Choice>
              <mc:Fallback>
                <p:oleObj name="Picture" r:id="rId2" imgW="4743360" imgH="2171880" progId="Word.Picture.8">
                  <p:embed/>
                  <p:pic>
                    <p:nvPicPr>
                      <p:cNvPr id="22530" name="Object 2">
                        <a:extLst>
                          <a:ext uri="{FF2B5EF4-FFF2-40B4-BE49-F238E27FC236}">
                            <a16:creationId xmlns:a16="http://schemas.microsoft.com/office/drawing/2014/main" id="{DA19B74F-487F-0914-87A2-DF7BBD77A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928" y="1496622"/>
                        <a:ext cx="8441441" cy="38647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06596556"/>
      </p:ext>
    </p:extLst>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1DEEC-BD3C-C394-858A-754E4C495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CAA56-BB0A-B885-51E7-AF4B060C60EE}"/>
              </a:ext>
            </a:extLst>
          </p:cNvPr>
          <p:cNvSpPr>
            <a:spLocks noGrp="1"/>
          </p:cNvSpPr>
          <p:nvPr>
            <p:ph type="title"/>
          </p:nvPr>
        </p:nvSpPr>
        <p:spPr>
          <a:xfrm>
            <a:off x="2468117" y="397139"/>
            <a:ext cx="7255766" cy="861774"/>
          </a:xfrm>
        </p:spPr>
        <p:txBody>
          <a:bodyPr/>
          <a:lstStyle/>
          <a:p>
            <a:pPr algn="ctr"/>
            <a:r>
              <a:rPr lang="en-GB" altLang="en-US" dirty="0">
                <a:solidFill>
                  <a:schemeClr val="tx2"/>
                </a:solidFill>
                <a:effectLst>
                  <a:outerShdw blurRad="38100" dist="38100" dir="2700000" algn="tl">
                    <a:srgbClr val="C0C0C0"/>
                  </a:outerShdw>
                </a:effectLst>
              </a:rPr>
              <a:t>What do the middle layers hide?</a:t>
            </a:r>
            <a:br>
              <a:rPr lang="en-US" altLang="en-US" sz="2000" i="1" dirty="0"/>
            </a:br>
            <a:endParaRPr lang="en-IN" dirty="0"/>
          </a:p>
        </p:txBody>
      </p:sp>
      <p:sp>
        <p:nvSpPr>
          <p:cNvPr id="3" name="Content Placeholder 2">
            <a:extLst>
              <a:ext uri="{FF2B5EF4-FFF2-40B4-BE49-F238E27FC236}">
                <a16:creationId xmlns:a16="http://schemas.microsoft.com/office/drawing/2014/main" id="{4421EEA8-3B67-CD9F-8F1A-AAC15DD50212}"/>
              </a:ext>
            </a:extLst>
          </p:cNvPr>
          <p:cNvSpPr>
            <a:spLocks noGrp="1"/>
          </p:cNvSpPr>
          <p:nvPr>
            <p:ph sz="half" idx="1"/>
          </p:nvPr>
        </p:nvSpPr>
        <p:spPr>
          <a:xfrm>
            <a:off x="406399" y="1371600"/>
            <a:ext cx="11449803" cy="2671501"/>
          </a:xfrm>
        </p:spPr>
        <p:txBody>
          <a:bodyPr/>
          <a:lstStyle/>
          <a:p>
            <a:pPr>
              <a:spcBef>
                <a:spcPct val="20000"/>
              </a:spcBef>
              <a:buClr>
                <a:schemeClr val="tx2"/>
              </a:buClr>
              <a:buSzPct val="75000"/>
              <a:buFont typeface="Monotype Sorts" pitchFamily="-100" charset="2"/>
              <a:buNone/>
            </a:pPr>
            <a:r>
              <a:rPr lang="en-GB" altLang="en-US" dirty="0">
                <a:effectLst>
                  <a:outerShdw blurRad="38100" dist="38100" dir="2700000" algn="tl">
                    <a:srgbClr val="C0C0C0"/>
                  </a:outerShdw>
                </a:effectLst>
              </a:rPr>
              <a:t>A hidden layer “hides” its desired output.  Neurons in the hidden layer cannot be observed through the input/output behaviour of the network.  There is no obvious way to know what the desired output of the hidden layer should be. </a:t>
            </a:r>
          </a:p>
          <a:p>
            <a:pPr>
              <a:spcBef>
                <a:spcPct val="20000"/>
              </a:spcBef>
              <a:buClr>
                <a:schemeClr val="tx2"/>
              </a:buClr>
              <a:buSzPct val="75000"/>
              <a:buFont typeface="Monotype Sorts" pitchFamily="-100" charset="2"/>
              <a:buChar char="n"/>
            </a:pPr>
            <a:endParaRPr lang="en-US" altLang="en-US" dirty="0">
              <a:effectLst>
                <a:outerShdw blurRad="38100" dist="38100" dir="2700000" algn="tl">
                  <a:srgbClr val="C0C0C0"/>
                </a:outerShdw>
              </a:effectLst>
            </a:endParaRPr>
          </a:p>
          <a:p>
            <a:endParaRPr lang="en-IN" dirty="0"/>
          </a:p>
        </p:txBody>
      </p:sp>
    </p:spTree>
    <p:extLst>
      <p:ext uri="{BB962C8B-B14F-4D97-AF65-F5344CB8AC3E}">
        <p14:creationId xmlns:p14="http://schemas.microsoft.com/office/powerpoint/2010/main" val="2722047193"/>
      </p:ext>
    </p:extLst>
  </p:cSld>
  <p:clrMapOvr>
    <a:masterClrMapping/>
  </p:clrMapOvr>
  <p:transition>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0387-3252-51BB-63B0-445D0D937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ABDFC-582D-E6E3-C08D-1245BBE77A2F}"/>
              </a:ext>
            </a:extLst>
          </p:cNvPr>
          <p:cNvSpPr>
            <a:spLocks noGrp="1"/>
          </p:cNvSpPr>
          <p:nvPr>
            <p:ph type="title"/>
          </p:nvPr>
        </p:nvSpPr>
        <p:spPr>
          <a:xfrm>
            <a:off x="2468117" y="397139"/>
            <a:ext cx="7255766" cy="861774"/>
          </a:xfrm>
        </p:spPr>
        <p:txBody>
          <a:bodyPr/>
          <a:lstStyle/>
          <a:p>
            <a:pPr algn="ctr"/>
            <a:r>
              <a:rPr lang="en-GB" altLang="en-US" dirty="0">
                <a:solidFill>
                  <a:schemeClr val="tx2"/>
                </a:solidFill>
                <a:effectLst>
                  <a:outerShdw blurRad="38100" dist="38100" dir="2700000" algn="tl">
                    <a:srgbClr val="C0C0C0"/>
                  </a:outerShdw>
                </a:effectLst>
              </a:rPr>
              <a:t>Back-propagation neural network</a:t>
            </a:r>
            <a:br>
              <a:rPr lang="en-US" altLang="en-US" sz="2400" dirty="0">
                <a:solidFill>
                  <a:schemeClr val="tx2"/>
                </a:solidFill>
                <a:effectLst>
                  <a:outerShdw blurRad="38100" dist="38100" dir="2700000" algn="tl">
                    <a:srgbClr val="C0C0C0"/>
                  </a:outerShdw>
                </a:effectLst>
              </a:rPr>
            </a:br>
            <a:endParaRPr lang="en-IN" dirty="0"/>
          </a:p>
        </p:txBody>
      </p:sp>
      <p:sp>
        <p:nvSpPr>
          <p:cNvPr id="3" name="Content Placeholder 2">
            <a:extLst>
              <a:ext uri="{FF2B5EF4-FFF2-40B4-BE49-F238E27FC236}">
                <a16:creationId xmlns:a16="http://schemas.microsoft.com/office/drawing/2014/main" id="{958C946F-EFEF-8B7B-8C0F-595AB7B386AD}"/>
              </a:ext>
            </a:extLst>
          </p:cNvPr>
          <p:cNvSpPr>
            <a:spLocks noGrp="1"/>
          </p:cNvSpPr>
          <p:nvPr>
            <p:ph sz="half" idx="1"/>
          </p:nvPr>
        </p:nvSpPr>
        <p:spPr>
          <a:xfrm>
            <a:off x="406399" y="1371600"/>
            <a:ext cx="11449803" cy="5170646"/>
          </a:xfrm>
        </p:spPr>
        <p:txBody>
          <a:bodyPr/>
          <a:lstStyle/>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Learning in a multilayer network proceeds the same way as for a perceptron.  </a:t>
            </a:r>
          </a:p>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A training set of input patterns is presented to the network.  </a:t>
            </a:r>
          </a:p>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The network computes its output pattern, and if there is an error </a:t>
            </a:r>
            <a:r>
              <a:rPr lang="en-GB" altLang="en-US" sz="2400" dirty="0">
                <a:effectLst>
                  <a:outerShdw blurRad="38100" dist="38100" dir="2700000" algn="tl">
                    <a:srgbClr val="C0C0C0"/>
                  </a:outerShdw>
                </a:effectLst>
                <a:sym typeface="Symbol" panose="05050102010706020507" pitchFamily="18" charset="2"/>
              </a:rPr>
              <a:t></a:t>
            </a:r>
            <a:r>
              <a:rPr lang="en-GB" altLang="en-US" sz="2400" dirty="0">
                <a:effectLst>
                  <a:outerShdw blurRad="38100" dist="38100" dir="2700000" algn="tl">
                    <a:srgbClr val="C0C0C0"/>
                  </a:outerShdw>
                </a:effectLst>
              </a:rPr>
              <a:t> or in other words a difference between actual and desired output patterns </a:t>
            </a:r>
            <a:r>
              <a:rPr lang="en-GB" altLang="en-US" sz="2400" dirty="0">
                <a:effectLst>
                  <a:outerShdw blurRad="38100" dist="38100" dir="2700000" algn="tl">
                    <a:srgbClr val="C0C0C0"/>
                  </a:outerShdw>
                </a:effectLst>
                <a:sym typeface="Symbol" panose="05050102010706020507" pitchFamily="18" charset="2"/>
              </a:rPr>
              <a:t></a:t>
            </a:r>
            <a:r>
              <a:rPr lang="en-GB" altLang="en-US" sz="2400" dirty="0">
                <a:effectLst>
                  <a:outerShdw blurRad="38100" dist="38100" dir="2700000" algn="tl">
                    <a:srgbClr val="C0C0C0"/>
                  </a:outerShdw>
                </a:effectLst>
              </a:rPr>
              <a:t> the weights are adjusted to reduce this error.</a:t>
            </a:r>
            <a:endParaRPr lang="en-US" altLang="en-US" sz="2400" dirty="0"/>
          </a:p>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In a back-propagation neural network, the learning algorithm has two phases.  </a:t>
            </a:r>
          </a:p>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First, a training input pattern is presented to the network input layer.  The network propagates the input pattern from layer to layer until the output pattern is generated by the output layer.  </a:t>
            </a:r>
          </a:p>
          <a:p>
            <a:pPr marL="342900" indent="-342900" algn="just">
              <a:spcBef>
                <a:spcPct val="20000"/>
              </a:spcBef>
              <a:buClr>
                <a:schemeClr val="tx2"/>
              </a:buClr>
              <a:buSzPct val="75000"/>
              <a:buFont typeface="Arial" panose="020B0604020202020204" pitchFamily="34" charset="0"/>
              <a:buChar char="•"/>
            </a:pPr>
            <a:r>
              <a:rPr lang="en-GB" altLang="en-US" sz="2400" dirty="0">
                <a:effectLst>
                  <a:outerShdw blurRad="38100" dist="38100" dir="2700000" algn="tl">
                    <a:srgbClr val="C0C0C0"/>
                  </a:outerShdw>
                </a:effectLst>
              </a:rPr>
              <a:t>If this pattern is different from the desired output, an error is calculated and then propagated backwards through the network from the output layer to the input layer.  The weights are modified as the error is propagated.</a:t>
            </a:r>
            <a:endParaRPr lang="en-US" altLang="en-US" sz="2400" dirty="0">
              <a:effectLst>
                <a:outerShdw blurRad="38100" dist="38100" dir="2700000" algn="tl">
                  <a:srgbClr val="C0C0C0"/>
                </a:outerShdw>
              </a:effectLst>
            </a:endParaRP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886989820"/>
      </p:ext>
    </p:extLst>
  </p:cSld>
  <p:clrMapOvr>
    <a:masterClrMapping/>
  </p:clrMapOvr>
  <p:transition>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2299C-731D-6E1E-AA7B-CA1046A117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4D678-524B-968A-6A04-B7A8E3B31AF8}"/>
              </a:ext>
            </a:extLst>
          </p:cNvPr>
          <p:cNvSpPr>
            <a:spLocks noGrp="1"/>
          </p:cNvSpPr>
          <p:nvPr>
            <p:ph type="title"/>
          </p:nvPr>
        </p:nvSpPr>
        <p:spPr>
          <a:xfrm>
            <a:off x="2468117" y="397139"/>
            <a:ext cx="7255766" cy="1292662"/>
          </a:xfrm>
        </p:spPr>
        <p:txBody>
          <a:bodyPr/>
          <a:lstStyle/>
          <a:p>
            <a:pPr algn="ctr"/>
            <a:r>
              <a:rPr lang="en-GB" altLang="en-US" dirty="0">
                <a:solidFill>
                  <a:schemeClr val="tx2"/>
                </a:solidFill>
                <a:effectLst>
                  <a:outerShdw blurRad="38100" dist="38100" dir="2700000" algn="tl">
                    <a:srgbClr val="C0C0C0"/>
                  </a:outerShdw>
                </a:effectLst>
              </a:rPr>
              <a:t>Three-layer back-propagation neural network</a:t>
            </a:r>
            <a:br>
              <a:rPr lang="en-US" altLang="en-US" dirty="0">
                <a:solidFill>
                  <a:schemeClr val="tx2"/>
                </a:solidFill>
                <a:effectLst>
                  <a:outerShdw blurRad="38100" dist="38100" dir="2700000" algn="tl">
                    <a:srgbClr val="C0C0C0"/>
                  </a:outerShdw>
                </a:effectLst>
              </a:rPr>
            </a:br>
            <a:endParaRPr lang="en-IN" dirty="0"/>
          </a:p>
        </p:txBody>
      </p:sp>
      <p:graphicFrame>
        <p:nvGraphicFramePr>
          <p:cNvPr id="4" name="Object 2">
            <a:extLst>
              <a:ext uri="{FF2B5EF4-FFF2-40B4-BE49-F238E27FC236}">
                <a16:creationId xmlns:a16="http://schemas.microsoft.com/office/drawing/2014/main" id="{7B2EB2FE-27C4-5FC5-6922-E524D2864752}"/>
              </a:ext>
            </a:extLst>
          </p:cNvPr>
          <p:cNvGraphicFramePr>
            <a:graphicFrameLocks noGrp="1" noChangeAspect="1"/>
          </p:cNvGraphicFramePr>
          <p:nvPr>
            <p:ph sz="half" idx="1"/>
            <p:extLst>
              <p:ext uri="{D42A27DB-BD31-4B8C-83A1-F6EECF244321}">
                <p14:modId xmlns:p14="http://schemas.microsoft.com/office/powerpoint/2010/main" val="2421222282"/>
              </p:ext>
            </p:extLst>
          </p:nvPr>
        </p:nvGraphicFramePr>
        <p:xfrm>
          <a:off x="294024" y="1111197"/>
          <a:ext cx="5657324" cy="4021471"/>
        </p:xfrm>
        <a:graphic>
          <a:graphicData uri="http://schemas.openxmlformats.org/presentationml/2006/ole">
            <mc:AlternateContent xmlns:mc="http://schemas.openxmlformats.org/markup-compatibility/2006">
              <mc:Choice xmlns:v="urn:schemas-microsoft-com:vml" Requires="v">
                <p:oleObj name="Picture" r:id="rId2" imgW="4743360" imgH="3371760" progId="Word.Picture.8">
                  <p:embed/>
                </p:oleObj>
              </mc:Choice>
              <mc:Fallback>
                <p:oleObj name="Picture" r:id="rId2" imgW="4743360" imgH="3371760" progId="Word.Picture.8">
                  <p:embed/>
                  <p:pic>
                    <p:nvPicPr>
                      <p:cNvPr id="26626" name="Object 2">
                        <a:extLst>
                          <a:ext uri="{FF2B5EF4-FFF2-40B4-BE49-F238E27FC236}">
                            <a16:creationId xmlns:a16="http://schemas.microsoft.com/office/drawing/2014/main" id="{2AC31843-9C84-CC55-4368-EE067C338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24" y="1111197"/>
                        <a:ext cx="5657324" cy="4021471"/>
                      </a:xfrm>
                      <a:prstGeom prst="rect">
                        <a:avLst/>
                      </a:prstGeom>
                      <a:noFill/>
                      <a:ln>
                        <a:noFill/>
                      </a:ln>
                      <a:effectLst/>
                    </p:spPr>
                  </p:pic>
                </p:oleObj>
              </mc:Fallback>
            </mc:AlternateContent>
          </a:graphicData>
        </a:graphic>
      </p:graphicFrame>
      <p:pic>
        <p:nvPicPr>
          <p:cNvPr id="1026" name="Picture 2" descr="Backpropagation and the chain rule - Hands-On Convolutional Neural ...">
            <a:extLst>
              <a:ext uri="{FF2B5EF4-FFF2-40B4-BE49-F238E27FC236}">
                <a16:creationId xmlns:a16="http://schemas.microsoft.com/office/drawing/2014/main" id="{8FCC6069-C7BC-4FBF-0D25-66525E907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038" y="1799014"/>
            <a:ext cx="4676775"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063D87-69E8-8136-0378-99AFA00AE7A2}"/>
              </a:ext>
            </a:extLst>
          </p:cNvPr>
          <p:cNvSpPr txBox="1"/>
          <p:nvPr/>
        </p:nvSpPr>
        <p:spPr>
          <a:xfrm>
            <a:off x="7431437" y="4626244"/>
            <a:ext cx="3130409" cy="369332"/>
          </a:xfrm>
          <a:prstGeom prst="rect">
            <a:avLst/>
          </a:prstGeom>
          <a:noFill/>
        </p:spPr>
        <p:txBody>
          <a:bodyPr wrap="none" rtlCol="0">
            <a:spAutoFit/>
          </a:bodyPr>
          <a:lstStyle/>
          <a:p>
            <a:r>
              <a:rPr lang="en-IN" dirty="0"/>
              <a:t>Chain Rule </a:t>
            </a:r>
            <a:r>
              <a:rPr lang="en-IN"/>
              <a:t>for backpropagation</a:t>
            </a:r>
            <a:endParaRPr lang="en-IN" dirty="0"/>
          </a:p>
        </p:txBody>
      </p:sp>
    </p:spTree>
    <p:extLst>
      <p:ext uri="{BB962C8B-B14F-4D97-AF65-F5344CB8AC3E}">
        <p14:creationId xmlns:p14="http://schemas.microsoft.com/office/powerpoint/2010/main" val="323134254"/>
      </p:ext>
    </p:extLst>
  </p:cSld>
  <p:clrMapOvr>
    <a:masterClrMapping/>
  </p:clrMapOvr>
  <p:transition>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3F4B-2AAE-08E6-E8C8-88D74DEA278A}"/>
              </a:ext>
            </a:extLst>
          </p:cNvPr>
          <p:cNvSpPr>
            <a:spLocks noGrp="1"/>
          </p:cNvSpPr>
          <p:nvPr>
            <p:ph type="title"/>
          </p:nvPr>
        </p:nvSpPr>
        <p:spPr>
          <a:xfrm>
            <a:off x="4122131" y="373891"/>
            <a:ext cx="3846139" cy="1723549"/>
          </a:xfrm>
        </p:spPr>
        <p:txBody>
          <a:bodyPr/>
          <a:lstStyle/>
          <a:p>
            <a:r>
              <a:rPr lang="en-US" dirty="0"/>
              <a:t>Chain rule example</a:t>
            </a:r>
            <a:endParaRPr lang="en-IN" dirty="0"/>
          </a:p>
        </p:txBody>
      </p:sp>
      <p:sp>
        <p:nvSpPr>
          <p:cNvPr id="3" name="Content Placeholder 2">
            <a:extLst>
              <a:ext uri="{FF2B5EF4-FFF2-40B4-BE49-F238E27FC236}">
                <a16:creationId xmlns:a16="http://schemas.microsoft.com/office/drawing/2014/main" id="{56AB9E51-DE1C-93A6-CC6C-73579DA62384}"/>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2015E889-4688-E17B-D4D9-93A3E965B03C}"/>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45660156-B433-ED52-B52E-FFDA0158A062}"/>
              </a:ext>
            </a:extLst>
          </p:cNvPr>
          <p:cNvPicPr>
            <a:picLocks noChangeAspect="1"/>
          </p:cNvPicPr>
          <p:nvPr/>
        </p:nvPicPr>
        <p:blipFill>
          <a:blip r:embed="rId2"/>
          <a:stretch>
            <a:fillRect/>
          </a:stretch>
        </p:blipFill>
        <p:spPr>
          <a:xfrm>
            <a:off x="9478" y="1317356"/>
            <a:ext cx="11674522" cy="4223288"/>
          </a:xfrm>
          <a:prstGeom prst="rect">
            <a:avLst/>
          </a:prstGeom>
        </p:spPr>
      </p:pic>
    </p:spTree>
    <p:extLst>
      <p:ext uri="{BB962C8B-B14F-4D97-AF65-F5344CB8AC3E}">
        <p14:creationId xmlns:p14="http://schemas.microsoft.com/office/powerpoint/2010/main" val="34304"/>
      </p:ext>
    </p:extLst>
  </p:cSld>
  <p:clrMapOvr>
    <a:masterClrMapping/>
  </p:clrMapOvr>
  <p:transition>
    <p:zo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BCDA-4388-BE00-2699-325CAECE7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1C585-1DE9-1A2E-9381-C1FFE93276F7}"/>
              </a:ext>
            </a:extLst>
          </p:cNvPr>
          <p:cNvSpPr>
            <a:spLocks noGrp="1"/>
          </p:cNvSpPr>
          <p:nvPr>
            <p:ph type="title"/>
          </p:nvPr>
        </p:nvSpPr>
        <p:spPr>
          <a:xfrm>
            <a:off x="2468117" y="397139"/>
            <a:ext cx="7255766" cy="430887"/>
          </a:xfrm>
        </p:spPr>
        <p:txBody>
          <a:bodyPr/>
          <a:lstStyle/>
          <a:p>
            <a:pPr algn="ctr"/>
            <a:endParaRPr lang="en-IN" dirty="0"/>
          </a:p>
        </p:txBody>
      </p:sp>
      <p:pic>
        <p:nvPicPr>
          <p:cNvPr id="5" name="Content Placeholder 4">
            <a:extLst>
              <a:ext uri="{FF2B5EF4-FFF2-40B4-BE49-F238E27FC236}">
                <a16:creationId xmlns:a16="http://schemas.microsoft.com/office/drawing/2014/main" id="{964F13A7-B002-8D1E-40D2-0A4D93037712}"/>
              </a:ext>
            </a:extLst>
          </p:cNvPr>
          <p:cNvPicPr>
            <a:picLocks noGrp="1" noChangeAspect="1"/>
          </p:cNvPicPr>
          <p:nvPr>
            <p:ph sz="half" idx="1"/>
          </p:nvPr>
        </p:nvPicPr>
        <p:blipFill>
          <a:blip r:embed="rId2"/>
          <a:stretch>
            <a:fillRect/>
          </a:stretch>
        </p:blipFill>
        <p:spPr>
          <a:xfrm>
            <a:off x="1969738" y="828026"/>
            <a:ext cx="8089900" cy="5089525"/>
          </a:xfrm>
          <a:prstGeom prst="rect">
            <a:avLst/>
          </a:prstGeom>
        </p:spPr>
      </p:pic>
    </p:spTree>
    <p:extLst>
      <p:ext uri="{BB962C8B-B14F-4D97-AF65-F5344CB8AC3E}">
        <p14:creationId xmlns:p14="http://schemas.microsoft.com/office/powerpoint/2010/main" val="1020295581"/>
      </p:ext>
    </p:extLst>
  </p:cSld>
  <p:clrMapOvr>
    <a:masterClrMapping/>
  </p:clrMapOvr>
  <p:transition>
    <p:zo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63C9-0708-CE92-3D23-A55A49A59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46C76-4535-3F87-F7DA-74322CAE92FE}"/>
              </a:ext>
            </a:extLst>
          </p:cNvPr>
          <p:cNvSpPr>
            <a:spLocks noGrp="1"/>
          </p:cNvSpPr>
          <p:nvPr>
            <p:ph type="title"/>
          </p:nvPr>
        </p:nvSpPr>
        <p:spPr>
          <a:xfrm>
            <a:off x="2468117" y="397139"/>
            <a:ext cx="7255766" cy="430887"/>
          </a:xfrm>
        </p:spPr>
        <p:txBody>
          <a:bodyPr/>
          <a:lstStyle/>
          <a:p>
            <a:pPr algn="ctr"/>
            <a:endParaRPr lang="en-IN" dirty="0"/>
          </a:p>
        </p:txBody>
      </p:sp>
      <p:pic>
        <p:nvPicPr>
          <p:cNvPr id="5" name="Content Placeholder 4">
            <a:extLst>
              <a:ext uri="{FF2B5EF4-FFF2-40B4-BE49-F238E27FC236}">
                <a16:creationId xmlns:a16="http://schemas.microsoft.com/office/drawing/2014/main" id="{8341B02A-43C0-04D2-CDA1-220440A0E46A}"/>
              </a:ext>
            </a:extLst>
          </p:cNvPr>
          <p:cNvPicPr>
            <a:picLocks noGrp="1" noChangeAspect="1"/>
          </p:cNvPicPr>
          <p:nvPr>
            <p:ph sz="half" idx="1"/>
          </p:nvPr>
        </p:nvPicPr>
        <p:blipFill>
          <a:blip r:embed="rId2"/>
          <a:stretch>
            <a:fillRect/>
          </a:stretch>
        </p:blipFill>
        <p:spPr>
          <a:xfrm>
            <a:off x="2244379" y="1371600"/>
            <a:ext cx="7773092" cy="5089525"/>
          </a:xfrm>
          <a:prstGeom prst="rect">
            <a:avLst/>
          </a:prstGeom>
        </p:spPr>
      </p:pic>
    </p:spTree>
    <p:extLst>
      <p:ext uri="{BB962C8B-B14F-4D97-AF65-F5344CB8AC3E}">
        <p14:creationId xmlns:p14="http://schemas.microsoft.com/office/powerpoint/2010/main" val="4157632334"/>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0D4848-5397-C9B0-595B-17A29BFF5F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8241"/>
          <a:stretch>
            <a:fillRect/>
          </a:stretch>
        </p:blipFill>
        <p:spPr>
          <a:xfrm>
            <a:off x="2114909" y="1131847"/>
            <a:ext cx="7962182" cy="5267113"/>
          </a:xfrm>
        </p:spPr>
      </p:pic>
    </p:spTree>
    <p:extLst>
      <p:ext uri="{BB962C8B-B14F-4D97-AF65-F5344CB8AC3E}">
        <p14:creationId xmlns:p14="http://schemas.microsoft.com/office/powerpoint/2010/main" val="4080139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AD55-5606-B19D-203E-2A2B05DEF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4A4E2-9925-F878-3CD7-565FFD331430}"/>
              </a:ext>
            </a:extLst>
          </p:cNvPr>
          <p:cNvSpPr>
            <a:spLocks noGrp="1"/>
          </p:cNvSpPr>
          <p:nvPr>
            <p:ph type="title"/>
          </p:nvPr>
        </p:nvSpPr>
        <p:spPr>
          <a:xfrm>
            <a:off x="2468117" y="397139"/>
            <a:ext cx="7255766" cy="430887"/>
          </a:xfrm>
        </p:spPr>
        <p:txBody>
          <a:bodyPr/>
          <a:lstStyle/>
          <a:p>
            <a:pPr algn="ctr"/>
            <a:endParaRPr lang="en-IN" dirty="0"/>
          </a:p>
        </p:txBody>
      </p:sp>
      <p:pic>
        <p:nvPicPr>
          <p:cNvPr id="5" name="Content Placeholder 4">
            <a:extLst>
              <a:ext uri="{FF2B5EF4-FFF2-40B4-BE49-F238E27FC236}">
                <a16:creationId xmlns:a16="http://schemas.microsoft.com/office/drawing/2014/main" id="{6AA1C247-A5FC-F383-77DB-2D7506A31BE9}"/>
              </a:ext>
            </a:extLst>
          </p:cNvPr>
          <p:cNvPicPr>
            <a:picLocks noGrp="1" noChangeAspect="1"/>
          </p:cNvPicPr>
          <p:nvPr>
            <p:ph sz="half" idx="1"/>
          </p:nvPr>
        </p:nvPicPr>
        <p:blipFill>
          <a:blip r:embed="rId2"/>
          <a:stretch>
            <a:fillRect/>
          </a:stretch>
        </p:blipFill>
        <p:spPr>
          <a:xfrm>
            <a:off x="2623522" y="68609"/>
            <a:ext cx="5962538" cy="6324111"/>
          </a:xfrm>
          <a:prstGeom prst="rect">
            <a:avLst/>
          </a:prstGeom>
        </p:spPr>
      </p:pic>
    </p:spTree>
    <p:extLst>
      <p:ext uri="{BB962C8B-B14F-4D97-AF65-F5344CB8AC3E}">
        <p14:creationId xmlns:p14="http://schemas.microsoft.com/office/powerpoint/2010/main" val="2608251850"/>
      </p:ext>
    </p:extLst>
  </p:cSld>
  <p:clrMapOvr>
    <a:masterClrMapping/>
  </p:clrMapOvr>
  <p:transition>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E629-54D6-0A6E-047B-1BB63E8AC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393C-36C8-DD9A-DB3B-62902D2D0BAE}"/>
              </a:ext>
            </a:extLst>
          </p:cNvPr>
          <p:cNvSpPr>
            <a:spLocks noGrp="1"/>
          </p:cNvSpPr>
          <p:nvPr>
            <p:ph type="title"/>
          </p:nvPr>
        </p:nvSpPr>
        <p:spPr>
          <a:xfrm>
            <a:off x="2468117" y="397139"/>
            <a:ext cx="7255766" cy="430887"/>
          </a:xfrm>
        </p:spPr>
        <p:txBody>
          <a:bodyPr/>
          <a:lstStyle/>
          <a:p>
            <a:pPr algn="ctr"/>
            <a:r>
              <a:rPr lang="en-IN" dirty="0"/>
              <a:t>Sample Problem</a:t>
            </a:r>
          </a:p>
        </p:txBody>
      </p:sp>
      <p:pic>
        <p:nvPicPr>
          <p:cNvPr id="5" name="Content Placeholder 4">
            <a:extLst>
              <a:ext uri="{FF2B5EF4-FFF2-40B4-BE49-F238E27FC236}">
                <a16:creationId xmlns:a16="http://schemas.microsoft.com/office/drawing/2014/main" id="{3FF50A1F-AE0D-76A2-0428-C8C756325E5F}"/>
              </a:ext>
            </a:extLst>
          </p:cNvPr>
          <p:cNvPicPr>
            <a:picLocks noGrp="1" noChangeAspect="1"/>
          </p:cNvPicPr>
          <p:nvPr>
            <p:ph sz="half" idx="1"/>
          </p:nvPr>
        </p:nvPicPr>
        <p:blipFill>
          <a:blip r:embed="rId2"/>
          <a:stretch>
            <a:fillRect/>
          </a:stretch>
        </p:blipFill>
        <p:spPr>
          <a:xfrm>
            <a:off x="2796709" y="1239865"/>
            <a:ext cx="5940011" cy="5089525"/>
          </a:xfrm>
          <a:prstGeom prst="rect">
            <a:avLst/>
          </a:prstGeom>
        </p:spPr>
      </p:pic>
    </p:spTree>
    <p:extLst>
      <p:ext uri="{BB962C8B-B14F-4D97-AF65-F5344CB8AC3E}">
        <p14:creationId xmlns:p14="http://schemas.microsoft.com/office/powerpoint/2010/main" val="546277885"/>
      </p:ext>
    </p:extLst>
  </p:cSld>
  <p:clrMapOvr>
    <a:masterClrMapping/>
  </p:clrMapOvr>
  <p:transition>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71CE-3C0A-98FC-D4AB-846E36AB06DE}"/>
              </a:ext>
            </a:extLst>
          </p:cNvPr>
          <p:cNvSpPr>
            <a:spLocks noGrp="1"/>
          </p:cNvSpPr>
          <p:nvPr>
            <p:ph type="title"/>
          </p:nvPr>
        </p:nvSpPr>
        <p:spPr>
          <a:xfrm>
            <a:off x="3533614" y="311897"/>
            <a:ext cx="6493789" cy="781496"/>
          </a:xfrm>
        </p:spPr>
        <p:txBody>
          <a:bodyPr/>
          <a:lstStyle/>
          <a:p>
            <a:pPr algn="ctr"/>
            <a:r>
              <a:rPr lang="en-US" dirty="0"/>
              <a:t>Training a Neural Network with Backpropagation</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r>
                  <a:rPr lang="en-US" sz="1800" dirty="0">
                    <a:solidFill>
                      <a:srgbClr val="000000"/>
                    </a:solidFill>
                    <a:latin typeface="Times New Roman" panose="02020603050405020304" pitchFamily="18" charset="0"/>
                    <a:cs typeface="Times New Roman" panose="02020603050405020304" pitchFamily="18" charset="0"/>
                  </a:rPr>
                  <a:t>Consider a sequence of hidden units h</a:t>
                </a:r>
                <a:r>
                  <a:rPr lang="en-US" sz="1800" baseline="-25000" dirty="0">
                    <a:solidFill>
                      <a:srgbClr val="000000"/>
                    </a:solidFill>
                    <a:latin typeface="Times New Roman" panose="02020603050405020304" pitchFamily="18" charset="0"/>
                    <a:cs typeface="Times New Roman" panose="02020603050405020304" pitchFamily="18" charset="0"/>
                  </a:rPr>
                  <a:t>1</a:t>
                </a:r>
                <a:r>
                  <a:rPr lang="en-US" sz="1800" dirty="0">
                    <a:solidFill>
                      <a:srgbClr val="000000"/>
                    </a:solidFill>
                    <a:latin typeface="Times New Roman" panose="02020603050405020304" pitchFamily="18" charset="0"/>
                    <a:cs typeface="Times New Roman" panose="02020603050405020304" pitchFamily="18" charset="0"/>
                  </a:rPr>
                  <a:t>, h</a:t>
                </a:r>
                <a:r>
                  <a:rPr lang="en-US" sz="1800" baseline="-25000" dirty="0">
                    <a:solidFill>
                      <a:srgbClr val="000000"/>
                    </a:solidFill>
                    <a:latin typeface="Times New Roman" panose="02020603050405020304" pitchFamily="18" charset="0"/>
                    <a:cs typeface="Times New Roman" panose="02020603050405020304" pitchFamily="18" charset="0"/>
                  </a:rPr>
                  <a:t>2</a:t>
                </a:r>
                <a:r>
                  <a:rPr lang="en-US" sz="1800" dirty="0">
                    <a:solidFill>
                      <a:srgbClr val="000000"/>
                    </a:solidFill>
                    <a:latin typeface="Times New Roman" panose="02020603050405020304" pitchFamily="18" charset="0"/>
                    <a:cs typeface="Times New Roman" panose="02020603050405020304" pitchFamily="18" charset="0"/>
                  </a:rPr>
                  <a:t>,...,</a:t>
                </a:r>
                <a:r>
                  <a:rPr lang="en-US" sz="1800" dirty="0" err="1">
                    <a:solidFill>
                      <a:srgbClr val="000000"/>
                    </a:solidFill>
                    <a:latin typeface="Times New Roman" panose="02020603050405020304" pitchFamily="18" charset="0"/>
                    <a:cs typeface="Times New Roman" panose="02020603050405020304" pitchFamily="18" charset="0"/>
                  </a:rPr>
                  <a:t>h</a:t>
                </a:r>
                <a:r>
                  <a:rPr lang="en-US" sz="1800" baseline="-25000" dirty="0" err="1">
                    <a:solidFill>
                      <a:srgbClr val="000000"/>
                    </a:solidFill>
                    <a:latin typeface="Times New Roman" panose="02020603050405020304" pitchFamily="18" charset="0"/>
                    <a:cs typeface="Times New Roman" panose="02020603050405020304" pitchFamily="18" charset="0"/>
                  </a:rPr>
                  <a:t>k</a:t>
                </a:r>
                <a:r>
                  <a:rPr lang="en-US" sz="1800" dirty="0">
                    <a:solidFill>
                      <a:srgbClr val="000000"/>
                    </a:solidFill>
                    <a:latin typeface="Times New Roman" panose="02020603050405020304" pitchFamily="18" charset="0"/>
                    <a:cs typeface="Times New Roman" panose="02020603050405020304" pitchFamily="18" charset="0"/>
                  </a:rPr>
                  <a:t> followed by output o, with respect to which the loss function L is computed. </a:t>
                </a:r>
              </a:p>
              <a:p>
                <a:pPr algn="just"/>
                <a:r>
                  <a:rPr lang="en-US" sz="1800" dirty="0">
                    <a:solidFill>
                      <a:srgbClr val="000000"/>
                    </a:solidFill>
                    <a:latin typeface="Times New Roman" panose="02020603050405020304" pitchFamily="18" charset="0"/>
                    <a:cs typeface="Times New Roman" panose="02020603050405020304" pitchFamily="18" charset="0"/>
                  </a:rPr>
                  <a:t>Furthermore, assume that the weight of the connection from hidden unit </a:t>
                </a:r>
                <a:r>
                  <a:rPr lang="en-US" sz="1800" dirty="0" err="1">
                    <a:solidFill>
                      <a:srgbClr val="000000"/>
                    </a:solidFill>
                    <a:latin typeface="Times New Roman" panose="02020603050405020304" pitchFamily="18" charset="0"/>
                    <a:cs typeface="Times New Roman" panose="02020603050405020304" pitchFamily="18" charset="0"/>
                  </a:rPr>
                  <a:t>h</a:t>
                </a:r>
                <a:r>
                  <a:rPr lang="en-US" sz="1800" baseline="-25000" dirty="0" err="1">
                    <a:solidFill>
                      <a:srgbClr val="000000"/>
                    </a:solidFill>
                    <a:latin typeface="Times New Roman" panose="02020603050405020304" pitchFamily="18" charset="0"/>
                    <a:cs typeface="Times New Roman" panose="02020603050405020304" pitchFamily="18" charset="0"/>
                  </a:rPr>
                  <a:t>r</a:t>
                </a:r>
                <a:r>
                  <a:rPr lang="en-US" sz="1800" dirty="0">
                    <a:solidFill>
                      <a:srgbClr val="000000"/>
                    </a:solidFill>
                    <a:latin typeface="Times New Roman" panose="02020603050405020304" pitchFamily="18" charset="0"/>
                    <a:cs typeface="Times New Roman" panose="02020603050405020304" pitchFamily="18" charset="0"/>
                  </a:rPr>
                  <a:t> to h</a:t>
                </a:r>
                <a:r>
                  <a:rPr lang="en-US" sz="1800" baseline="-25000" dirty="0">
                    <a:solidFill>
                      <a:srgbClr val="000000"/>
                    </a:solidFill>
                    <a:latin typeface="Times New Roman" panose="02020603050405020304" pitchFamily="18" charset="0"/>
                    <a:cs typeface="Times New Roman" panose="02020603050405020304" pitchFamily="18" charset="0"/>
                  </a:rPr>
                  <a:t>r+1 </a:t>
                </a:r>
                <a:r>
                  <a:rPr lang="en-US" sz="1800" dirty="0">
                    <a:solidFill>
                      <a:srgbClr val="000000"/>
                    </a:solidFill>
                    <a:latin typeface="Times New Roman" panose="02020603050405020304" pitchFamily="18" charset="0"/>
                    <a:cs typeface="Times New Roman" panose="02020603050405020304" pitchFamily="18" charset="0"/>
                  </a:rPr>
                  <a:t>is w(h</a:t>
                </a:r>
                <a:r>
                  <a:rPr lang="en-US" sz="1800" baseline="-25000" dirty="0">
                    <a:solidFill>
                      <a:srgbClr val="000000"/>
                    </a:solidFill>
                    <a:latin typeface="Times New Roman" panose="02020603050405020304" pitchFamily="18" charset="0"/>
                    <a:cs typeface="Times New Roman" panose="02020603050405020304" pitchFamily="18" charset="0"/>
                  </a:rPr>
                  <a:t>r</a:t>
                </a:r>
                <a:r>
                  <a:rPr lang="en-US" sz="1800" dirty="0">
                    <a:solidFill>
                      <a:srgbClr val="000000"/>
                    </a:solidFill>
                    <a:latin typeface="Times New Roman" panose="02020603050405020304" pitchFamily="18" charset="0"/>
                    <a:cs typeface="Times New Roman" panose="02020603050405020304" pitchFamily="18" charset="0"/>
                  </a:rPr>
                  <a:t>,h</a:t>
                </a:r>
                <a:r>
                  <a:rPr lang="en-US" sz="1800" baseline="-25000" dirty="0">
                    <a:solidFill>
                      <a:srgbClr val="000000"/>
                    </a:solidFill>
                    <a:latin typeface="Times New Roman" panose="02020603050405020304" pitchFamily="18" charset="0"/>
                    <a:cs typeface="Times New Roman" panose="02020603050405020304" pitchFamily="18" charset="0"/>
                  </a:rPr>
                  <a:t>r+1</a:t>
                </a:r>
                <a:r>
                  <a:rPr lang="en-US" sz="1800" dirty="0">
                    <a:solidFill>
                      <a:srgbClr val="000000"/>
                    </a:solidFill>
                    <a:latin typeface="Times New Roman" panose="02020603050405020304" pitchFamily="18" charset="0"/>
                    <a:cs typeface="Times New Roman" panose="02020603050405020304" pitchFamily="18" charset="0"/>
                  </a:rPr>
                  <a:t>).</a:t>
                </a:r>
              </a:p>
              <a:p>
                <a:pPr algn="just"/>
                <a:r>
                  <a:rPr lang="en-US" sz="1800" dirty="0">
                    <a:solidFill>
                      <a:srgbClr val="000000"/>
                    </a:solidFill>
                    <a:latin typeface="Times New Roman" panose="02020603050405020304" pitchFamily="18" charset="0"/>
                    <a:cs typeface="Times New Roman" panose="02020603050405020304" pitchFamily="18" charset="0"/>
                  </a:rPr>
                  <a:t>The input and target values for this problem are</a:t>
                </a:r>
                <a14:m>
                  <m:oMath xmlns:m="http://schemas.openxmlformats.org/officeDocument/2006/math">
                    <m:sSub>
                      <m:sSubPr>
                        <m:ctrlPr>
                          <a:rPr lang="en-US" sz="1800" i="1" dirty="0" smtClean="0">
                            <a:solidFill>
                              <a:srgbClr val="000000"/>
                            </a:solidFill>
                            <a:latin typeface="Cambria Math" panose="02040503050406030204" pitchFamily="18" charset="0"/>
                          </a:rPr>
                        </m:ctrlPr>
                      </m:sSubPr>
                      <m:e>
                        <m:r>
                          <a:rPr lang="en-US" sz="1800" b="0" i="1" dirty="0" smtClean="0">
                            <a:solidFill>
                              <a:srgbClr val="000000"/>
                            </a:solidFill>
                            <a:latin typeface="Cambria Math" panose="02040503050406030204" pitchFamily="18" charset="0"/>
                          </a:rPr>
                          <m:t>  </m:t>
                        </m:r>
                        <m:r>
                          <a:rPr lang="en-US" sz="1800" i="1" dirty="0" smtClean="0">
                            <a:solidFill>
                              <a:srgbClr val="000000"/>
                            </a:solidFill>
                            <a:latin typeface="Cambria Math" panose="02040503050406030204" pitchFamily="18" charset="0"/>
                          </a:rPr>
                          <m:t>𝑥</m:t>
                        </m:r>
                      </m:e>
                      <m:sub>
                        <m:r>
                          <a:rPr lang="en-US" sz="1800" i="0" dirty="0" smtClean="0">
                            <a:solidFill>
                              <a:srgbClr val="000000"/>
                            </a:solidFill>
                            <a:latin typeface="Cambria Math" panose="02040503050406030204" pitchFamily="18" charset="0"/>
                          </a:rPr>
                          <m:t>1</m:t>
                        </m:r>
                      </m:sub>
                    </m:sSub>
                    <m:r>
                      <a:rPr lang="en-US" sz="1800" i="0" dirty="0" smtClean="0">
                        <a:solidFill>
                          <a:srgbClr val="000000"/>
                        </a:solidFill>
                        <a:latin typeface="Cambria Math" panose="02040503050406030204" pitchFamily="18" charset="0"/>
                      </a:rPr>
                      <m:t>=1</m:t>
                    </m:r>
                    <m:r>
                      <a:rPr lang="en-US" sz="1800" b="0" i="0" dirty="0" smtClean="0">
                        <a:solidFill>
                          <a:srgbClr val="000000"/>
                        </a:solidFill>
                        <a:latin typeface="Cambria Math" panose="02040503050406030204" pitchFamily="18" charset="0"/>
                      </a:rPr>
                      <m:t>,</m:t>
                    </m:r>
                  </m:oMath>
                </a14:m>
                <a:r>
                  <a:rPr lang="en-US" sz="18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dirty="0">
                            <a:solidFill>
                              <a:srgbClr val="000000"/>
                            </a:solidFill>
                            <a:latin typeface="Cambria Math" panose="02040503050406030204" pitchFamily="18" charset="0"/>
                          </a:rPr>
                        </m:ctrlPr>
                      </m:sSubPr>
                      <m:e>
                        <m:r>
                          <a:rPr lang="en-US" sz="1800" i="1" dirty="0">
                            <a:solidFill>
                              <a:srgbClr val="000000"/>
                            </a:solidFill>
                            <a:latin typeface="Cambria Math" panose="02040503050406030204" pitchFamily="18" charset="0"/>
                          </a:rPr>
                          <m:t>  </m:t>
                        </m:r>
                        <m:r>
                          <a:rPr lang="en-US" sz="1800" i="1" dirty="0">
                            <a:solidFill>
                              <a:srgbClr val="000000"/>
                            </a:solidFill>
                            <a:latin typeface="Cambria Math" panose="02040503050406030204" pitchFamily="18" charset="0"/>
                          </a:rPr>
                          <m:t>𝑥</m:t>
                        </m:r>
                      </m:e>
                      <m:sub>
                        <m:r>
                          <a:rPr lang="en-US" sz="1800" b="0" i="0" dirty="0" smtClean="0">
                            <a:solidFill>
                              <a:srgbClr val="000000"/>
                            </a:solidFill>
                            <a:latin typeface="Cambria Math" panose="02040503050406030204" pitchFamily="18" charset="0"/>
                          </a:rPr>
                          <m:t>2</m:t>
                        </m:r>
                      </m:sub>
                    </m:sSub>
                    <m:r>
                      <a:rPr lang="en-US" sz="1800" i="1" dirty="0">
                        <a:solidFill>
                          <a:srgbClr val="000000"/>
                        </a:solidFill>
                        <a:latin typeface="Cambria Math" panose="02040503050406030204" pitchFamily="18" charset="0"/>
                      </a:rPr>
                      <m:t> </m:t>
                    </m:r>
                  </m:oMath>
                </a14:m>
                <a:r>
                  <a:rPr lang="en-US" sz="1800" dirty="0">
                    <a:solidFill>
                      <a:srgbClr val="000000"/>
                    </a:solidFill>
                    <a:latin typeface="Times New Roman" panose="02020603050405020304" pitchFamily="18" charset="0"/>
                    <a:cs typeface="Times New Roman" panose="02020603050405020304" pitchFamily="18" charset="0"/>
                  </a:rPr>
                  <a:t>=4, </a:t>
                </a:r>
                <a14:m>
                  <m:oMath xmlns:m="http://schemas.openxmlformats.org/officeDocument/2006/math">
                    <m:sSub>
                      <m:sSubPr>
                        <m:ctrlPr>
                          <a:rPr lang="en-US" sz="1800" i="1" dirty="0">
                            <a:solidFill>
                              <a:srgbClr val="000000"/>
                            </a:solidFill>
                            <a:latin typeface="Cambria Math" panose="02040503050406030204" pitchFamily="18" charset="0"/>
                          </a:rPr>
                        </m:ctrlPr>
                      </m:sSubPr>
                      <m:e>
                        <m:r>
                          <a:rPr lang="en-US" sz="1800" i="1" dirty="0">
                            <a:solidFill>
                              <a:srgbClr val="000000"/>
                            </a:solidFill>
                            <a:latin typeface="Cambria Math" panose="02040503050406030204" pitchFamily="18" charset="0"/>
                          </a:rPr>
                          <m:t>  </m:t>
                        </m:r>
                        <m:r>
                          <a:rPr lang="en-US" sz="1800" i="1" dirty="0">
                            <a:solidFill>
                              <a:srgbClr val="000000"/>
                            </a:solidFill>
                            <a:latin typeface="Cambria Math" panose="02040503050406030204" pitchFamily="18" charset="0"/>
                          </a:rPr>
                          <m:t>𝑥</m:t>
                        </m:r>
                      </m:e>
                      <m:sub>
                        <m:r>
                          <a:rPr lang="en-US" sz="1800" b="0" i="0" dirty="0" smtClean="0">
                            <a:solidFill>
                              <a:srgbClr val="000000"/>
                            </a:solidFill>
                            <a:latin typeface="Cambria Math" panose="02040503050406030204" pitchFamily="18" charset="0"/>
                          </a:rPr>
                          <m:t>3</m:t>
                        </m:r>
                      </m:sub>
                    </m:sSub>
                    <m:r>
                      <a:rPr lang="en-US" sz="1800" i="1" dirty="0">
                        <a:solidFill>
                          <a:srgbClr val="000000"/>
                        </a:solidFill>
                        <a:latin typeface="Cambria Math" panose="02040503050406030204" pitchFamily="18" charset="0"/>
                      </a:rPr>
                      <m:t> </m:t>
                    </m:r>
                  </m:oMath>
                </a14:m>
                <a:r>
                  <a:rPr lang="en-US" sz="1800" dirty="0">
                    <a:solidFill>
                      <a:srgbClr val="000000"/>
                    </a:solidFill>
                    <a:latin typeface="Times New Roman" panose="02020603050405020304" pitchFamily="18" charset="0"/>
                    <a:cs typeface="Times New Roman" panose="02020603050405020304" pitchFamily="18" charset="0"/>
                  </a:rPr>
                  <a:t>=5 and t</a:t>
                </a:r>
                <a:r>
                  <a:rPr lang="en-US" sz="1800" baseline="-25000" dirty="0">
                    <a:solidFill>
                      <a:srgbClr val="000000"/>
                    </a:solidFill>
                    <a:latin typeface="Times New Roman" panose="02020603050405020304" pitchFamily="18" charset="0"/>
                    <a:cs typeface="Times New Roman" panose="02020603050405020304" pitchFamily="18" charset="0"/>
                  </a:rPr>
                  <a:t>1</a:t>
                </a:r>
                <a:r>
                  <a:rPr lang="en-US" sz="1800" dirty="0">
                    <a:solidFill>
                      <a:srgbClr val="000000"/>
                    </a:solidFill>
                    <a:latin typeface="Times New Roman" panose="02020603050405020304" pitchFamily="18" charset="0"/>
                    <a:cs typeface="Times New Roman" panose="02020603050405020304" pitchFamily="18" charset="0"/>
                  </a:rPr>
                  <a:t>=0.1, t</a:t>
                </a:r>
                <a:r>
                  <a:rPr lang="en-US" sz="1800" baseline="-25000" dirty="0">
                    <a:solidFill>
                      <a:srgbClr val="000000"/>
                    </a:solidFill>
                    <a:latin typeface="Times New Roman" panose="02020603050405020304" pitchFamily="18" charset="0"/>
                    <a:cs typeface="Times New Roman" panose="02020603050405020304" pitchFamily="18" charset="0"/>
                  </a:rPr>
                  <a:t>2</a:t>
                </a:r>
                <a:r>
                  <a:rPr lang="en-US" sz="1800" dirty="0">
                    <a:solidFill>
                      <a:srgbClr val="000000"/>
                    </a:solidFill>
                    <a:latin typeface="Times New Roman" panose="02020603050405020304" pitchFamily="18" charset="0"/>
                    <a:cs typeface="Times New Roman" panose="02020603050405020304" pitchFamily="18" charset="0"/>
                  </a:rPr>
                  <a:t>=0.05. </a:t>
                </a: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BBB648EB-8A60-764E-5A04-0577B16ADDB0}"/>
                  </a:ext>
                </a:extLst>
              </p:cNvPr>
              <p:cNvSpPr>
                <a:spLocks noGrp="1" noRot="1" noChangeAspect="1" noMove="1" noResize="1" noEditPoints="1" noAdjustHandles="1" noChangeArrowheads="1" noChangeShapeType="1" noTextEdit="1"/>
              </p:cNvSpPr>
              <p:nvPr>
                <p:ph type="body" idx="1"/>
              </p:nvPr>
            </p:nvSpPr>
            <p:spPr>
              <a:blipFill>
                <a:blip r:embed="rId2"/>
                <a:stretch>
                  <a:fillRect l="-569" t="-1959" r="-41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132</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F2DA0BD-5A09-0368-B248-40F74D54F7A2}"/>
              </a:ext>
            </a:extLst>
          </p:cNvPr>
          <p:cNvPicPr>
            <a:picLocks noChangeAspect="1"/>
          </p:cNvPicPr>
          <p:nvPr/>
        </p:nvPicPr>
        <p:blipFill>
          <a:blip r:embed="rId3"/>
          <a:stretch>
            <a:fillRect/>
          </a:stretch>
        </p:blipFill>
        <p:spPr>
          <a:xfrm>
            <a:off x="408561" y="2377460"/>
            <a:ext cx="5350213" cy="3833983"/>
          </a:xfrm>
          <a:prstGeom prst="rect">
            <a:avLst/>
          </a:prstGeom>
        </p:spPr>
      </p:pic>
      <p:pic>
        <p:nvPicPr>
          <p:cNvPr id="11" name="Picture 10">
            <a:extLst>
              <a:ext uri="{FF2B5EF4-FFF2-40B4-BE49-F238E27FC236}">
                <a16:creationId xmlns:a16="http://schemas.microsoft.com/office/drawing/2014/main" id="{9F2C9C33-EA1F-242E-C383-8112FD5DA7BA}"/>
              </a:ext>
            </a:extLst>
          </p:cNvPr>
          <p:cNvPicPr>
            <a:picLocks noChangeAspect="1"/>
          </p:cNvPicPr>
          <p:nvPr/>
        </p:nvPicPr>
        <p:blipFill>
          <a:blip r:embed="rId4"/>
          <a:stretch>
            <a:fillRect/>
          </a:stretch>
        </p:blipFill>
        <p:spPr>
          <a:xfrm>
            <a:off x="5758774" y="2887877"/>
            <a:ext cx="2702255" cy="2333052"/>
          </a:xfrm>
          <a:prstGeom prst="rect">
            <a:avLst/>
          </a:prstGeom>
          <a:solidFill>
            <a:schemeClr val="lt1"/>
          </a:solidFill>
          <a:ln w="28575">
            <a:solidFill>
              <a:srgbClr val="D60093"/>
            </a:solidFill>
          </a:ln>
        </p:spPr>
      </p:pic>
      <p:pic>
        <p:nvPicPr>
          <p:cNvPr id="13" name="Picture 12">
            <a:extLst>
              <a:ext uri="{FF2B5EF4-FFF2-40B4-BE49-F238E27FC236}">
                <a16:creationId xmlns:a16="http://schemas.microsoft.com/office/drawing/2014/main" id="{9372FE66-1785-3179-CA8D-B91B0FAA2D6C}"/>
              </a:ext>
            </a:extLst>
          </p:cNvPr>
          <p:cNvPicPr>
            <a:picLocks noChangeAspect="1"/>
          </p:cNvPicPr>
          <p:nvPr/>
        </p:nvPicPr>
        <p:blipFill>
          <a:blip r:embed="rId5"/>
          <a:stretch>
            <a:fillRect/>
          </a:stretch>
        </p:blipFill>
        <p:spPr>
          <a:xfrm>
            <a:off x="9054732" y="2827893"/>
            <a:ext cx="2316901" cy="2466379"/>
          </a:xfrm>
          <a:prstGeom prst="rect">
            <a:avLst/>
          </a:prstGeom>
          <a:ln w="28575">
            <a:solidFill>
              <a:srgbClr val="D60093"/>
            </a:solidFill>
          </a:ln>
        </p:spPr>
      </p:pic>
      <p:sp>
        <p:nvSpPr>
          <p:cNvPr id="14" name="TextBox 13">
            <a:extLst>
              <a:ext uri="{FF2B5EF4-FFF2-40B4-BE49-F238E27FC236}">
                <a16:creationId xmlns:a16="http://schemas.microsoft.com/office/drawing/2014/main" id="{7ECBE200-5B20-7E77-33D8-CC3139EAD585}"/>
              </a:ext>
            </a:extLst>
          </p:cNvPr>
          <p:cNvSpPr txBox="1"/>
          <p:nvPr/>
        </p:nvSpPr>
        <p:spPr>
          <a:xfrm>
            <a:off x="6843251" y="5384382"/>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1</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
        <p:nvSpPr>
          <p:cNvPr id="16" name="TextBox 15">
            <a:extLst>
              <a:ext uri="{FF2B5EF4-FFF2-40B4-BE49-F238E27FC236}">
                <a16:creationId xmlns:a16="http://schemas.microsoft.com/office/drawing/2014/main" id="{058E74FE-0B80-9FFF-DADF-9B003B5B64FD}"/>
              </a:ext>
            </a:extLst>
          </p:cNvPr>
          <p:cNvSpPr txBox="1"/>
          <p:nvPr/>
        </p:nvSpPr>
        <p:spPr>
          <a:xfrm>
            <a:off x="9497961" y="5435858"/>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2</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Tree>
    <p:extLst>
      <p:ext uri="{BB962C8B-B14F-4D97-AF65-F5344CB8AC3E}">
        <p14:creationId xmlns:p14="http://schemas.microsoft.com/office/powerpoint/2010/main" val="3514566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endParaRPr lang="en-IN" sz="1400" b="1" i="0" dirty="0">
              <a:solidFill>
                <a:srgbClr val="222222"/>
              </a:solidFill>
              <a:effectLst/>
              <a:latin typeface="Lato" panose="020F0502020204030203" pitchFamily="34" charset="0"/>
            </a:endParaRP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a:defRPr/>
              </a:pPr>
              <a:t>133</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05AE0FE-A998-FAAF-463D-346BBA2F150A}"/>
              </a:ext>
            </a:extLst>
          </p:cNvPr>
          <p:cNvPicPr>
            <a:picLocks noChangeAspect="1"/>
          </p:cNvPicPr>
          <p:nvPr/>
        </p:nvPicPr>
        <p:blipFill>
          <a:blip r:embed="rId2"/>
          <a:stretch>
            <a:fillRect/>
          </a:stretch>
        </p:blipFill>
        <p:spPr>
          <a:xfrm>
            <a:off x="537498" y="1381604"/>
            <a:ext cx="6352776" cy="3070930"/>
          </a:xfrm>
          <a:prstGeom prst="rect">
            <a:avLst/>
          </a:prstGeom>
          <a:solidFill>
            <a:schemeClr val="lt1"/>
          </a:solidFill>
          <a:ln w="25400">
            <a:solidFill>
              <a:srgbClr val="D60093"/>
            </a:solidFill>
          </a:ln>
        </p:spPr>
      </p:pic>
      <p:pic>
        <p:nvPicPr>
          <p:cNvPr id="9" name="Picture 8">
            <a:extLst>
              <a:ext uri="{FF2B5EF4-FFF2-40B4-BE49-F238E27FC236}">
                <a16:creationId xmlns:a16="http://schemas.microsoft.com/office/drawing/2014/main" id="{7CDD04DB-B166-2459-E09A-2015BE6C2DCF}"/>
              </a:ext>
            </a:extLst>
          </p:cNvPr>
          <p:cNvPicPr>
            <a:picLocks noChangeAspect="1"/>
          </p:cNvPicPr>
          <p:nvPr/>
        </p:nvPicPr>
        <p:blipFill>
          <a:blip r:embed="rId3"/>
          <a:stretch>
            <a:fillRect/>
          </a:stretch>
        </p:blipFill>
        <p:spPr>
          <a:xfrm>
            <a:off x="7452984" y="1530719"/>
            <a:ext cx="3134597" cy="1898281"/>
          </a:xfrm>
          <a:prstGeom prst="rect">
            <a:avLst/>
          </a:prstGeom>
          <a:ln w="22225">
            <a:solidFill>
              <a:srgbClr val="D60093"/>
            </a:solidFill>
          </a:ln>
        </p:spPr>
      </p:pic>
      <p:sp>
        <p:nvSpPr>
          <p:cNvPr id="10" name="TextBox 9">
            <a:extLst>
              <a:ext uri="{FF2B5EF4-FFF2-40B4-BE49-F238E27FC236}">
                <a16:creationId xmlns:a16="http://schemas.microsoft.com/office/drawing/2014/main" id="{6DE24E9D-4537-B075-AC45-A26F869DC8FC}"/>
              </a:ext>
            </a:extLst>
          </p:cNvPr>
          <p:cNvSpPr txBox="1"/>
          <p:nvPr/>
        </p:nvSpPr>
        <p:spPr>
          <a:xfrm>
            <a:off x="537498" y="1012272"/>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3</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
        <p:nvSpPr>
          <p:cNvPr id="11" name="TextBox 10">
            <a:extLst>
              <a:ext uri="{FF2B5EF4-FFF2-40B4-BE49-F238E27FC236}">
                <a16:creationId xmlns:a16="http://schemas.microsoft.com/office/drawing/2014/main" id="{8EC7D22E-FA6F-EC63-31B7-BB4FE4A741A5}"/>
              </a:ext>
            </a:extLst>
          </p:cNvPr>
          <p:cNvSpPr txBox="1"/>
          <p:nvPr/>
        </p:nvSpPr>
        <p:spPr>
          <a:xfrm>
            <a:off x="7335735" y="1102421"/>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4</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pic>
        <p:nvPicPr>
          <p:cNvPr id="33" name="Picture 32">
            <a:extLst>
              <a:ext uri="{FF2B5EF4-FFF2-40B4-BE49-F238E27FC236}">
                <a16:creationId xmlns:a16="http://schemas.microsoft.com/office/drawing/2014/main" id="{F878C26F-476A-76AD-B2C9-04FB4E16B40A}"/>
              </a:ext>
            </a:extLst>
          </p:cNvPr>
          <p:cNvPicPr>
            <a:picLocks noChangeAspect="1"/>
          </p:cNvPicPr>
          <p:nvPr/>
        </p:nvPicPr>
        <p:blipFill>
          <a:blip r:embed="rId4"/>
          <a:stretch>
            <a:fillRect/>
          </a:stretch>
        </p:blipFill>
        <p:spPr>
          <a:xfrm>
            <a:off x="537498" y="4868408"/>
            <a:ext cx="6200775" cy="819150"/>
          </a:xfrm>
          <a:prstGeom prst="rect">
            <a:avLst/>
          </a:prstGeom>
          <a:ln w="25400">
            <a:solidFill>
              <a:srgbClr val="D60093"/>
            </a:solidFill>
          </a:ln>
        </p:spPr>
      </p:pic>
      <p:sp>
        <p:nvSpPr>
          <p:cNvPr id="34" name="TextBox 33">
            <a:extLst>
              <a:ext uri="{FF2B5EF4-FFF2-40B4-BE49-F238E27FC236}">
                <a16:creationId xmlns:a16="http://schemas.microsoft.com/office/drawing/2014/main" id="{07598F6B-AC14-3700-746D-50452E493DA4}"/>
              </a:ext>
            </a:extLst>
          </p:cNvPr>
          <p:cNvSpPr txBox="1"/>
          <p:nvPr/>
        </p:nvSpPr>
        <p:spPr>
          <a:xfrm>
            <a:off x="443885" y="4475805"/>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5</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pic>
        <p:nvPicPr>
          <p:cNvPr id="36" name="Picture 35">
            <a:extLst>
              <a:ext uri="{FF2B5EF4-FFF2-40B4-BE49-F238E27FC236}">
                <a16:creationId xmlns:a16="http://schemas.microsoft.com/office/drawing/2014/main" id="{65ADEE98-678D-4DB6-56A4-65F17A70C619}"/>
              </a:ext>
            </a:extLst>
          </p:cNvPr>
          <p:cNvPicPr>
            <a:picLocks noChangeAspect="1"/>
          </p:cNvPicPr>
          <p:nvPr/>
        </p:nvPicPr>
        <p:blipFill>
          <a:blip r:embed="rId5"/>
          <a:stretch>
            <a:fillRect/>
          </a:stretch>
        </p:blipFill>
        <p:spPr>
          <a:xfrm>
            <a:off x="7495247" y="4001732"/>
            <a:ext cx="4210565" cy="2061339"/>
          </a:xfrm>
          <a:prstGeom prst="rect">
            <a:avLst/>
          </a:prstGeom>
          <a:ln w="25400">
            <a:solidFill>
              <a:srgbClr val="D60093"/>
            </a:solidFill>
          </a:ln>
        </p:spPr>
      </p:pic>
      <p:sp>
        <p:nvSpPr>
          <p:cNvPr id="38" name="TextBox 37">
            <a:extLst>
              <a:ext uri="{FF2B5EF4-FFF2-40B4-BE49-F238E27FC236}">
                <a16:creationId xmlns:a16="http://schemas.microsoft.com/office/drawing/2014/main" id="{FCAF56ED-5B6F-176E-A243-12DA88E8DABF}"/>
              </a:ext>
            </a:extLst>
          </p:cNvPr>
          <p:cNvSpPr txBox="1"/>
          <p:nvPr/>
        </p:nvSpPr>
        <p:spPr>
          <a:xfrm>
            <a:off x="7452984" y="3590569"/>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6</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Tree>
    <p:extLst>
      <p:ext uri="{BB962C8B-B14F-4D97-AF65-F5344CB8AC3E}">
        <p14:creationId xmlns:p14="http://schemas.microsoft.com/office/powerpoint/2010/main" val="26502279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endParaRPr lang="en-IN" sz="1400" b="1" i="0" dirty="0">
              <a:solidFill>
                <a:srgbClr val="222222"/>
              </a:solidFill>
              <a:effectLst/>
              <a:latin typeface="Lato" panose="020F0502020204030203" pitchFamily="34" charset="0"/>
            </a:endParaRP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a:defRPr/>
              </a:pPr>
              <a:t>134</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18538FB-6EF7-09EC-3603-705081E2F2D6}"/>
              </a:ext>
            </a:extLst>
          </p:cNvPr>
          <p:cNvPicPr>
            <a:picLocks noChangeAspect="1"/>
          </p:cNvPicPr>
          <p:nvPr/>
        </p:nvPicPr>
        <p:blipFill>
          <a:blip r:embed="rId2"/>
          <a:stretch>
            <a:fillRect/>
          </a:stretch>
        </p:blipFill>
        <p:spPr>
          <a:xfrm>
            <a:off x="462863" y="1377579"/>
            <a:ext cx="2613887" cy="4755292"/>
          </a:xfrm>
          <a:prstGeom prst="rect">
            <a:avLst/>
          </a:prstGeom>
          <a:ln w="28575">
            <a:solidFill>
              <a:srgbClr val="D60093"/>
            </a:solidFill>
          </a:ln>
        </p:spPr>
      </p:pic>
      <p:pic>
        <p:nvPicPr>
          <p:cNvPr id="9" name="Picture 8">
            <a:extLst>
              <a:ext uri="{FF2B5EF4-FFF2-40B4-BE49-F238E27FC236}">
                <a16:creationId xmlns:a16="http://schemas.microsoft.com/office/drawing/2014/main" id="{C6705C9C-4E14-E111-A8B5-0DE02224357A}"/>
              </a:ext>
            </a:extLst>
          </p:cNvPr>
          <p:cNvPicPr>
            <a:picLocks noChangeAspect="1"/>
          </p:cNvPicPr>
          <p:nvPr/>
        </p:nvPicPr>
        <p:blipFill>
          <a:blip r:embed="rId3"/>
          <a:stretch>
            <a:fillRect/>
          </a:stretch>
        </p:blipFill>
        <p:spPr>
          <a:xfrm>
            <a:off x="3888966" y="1752667"/>
            <a:ext cx="4237087" cy="1615580"/>
          </a:xfrm>
          <a:prstGeom prst="rect">
            <a:avLst/>
          </a:prstGeom>
        </p:spPr>
      </p:pic>
      <p:pic>
        <p:nvPicPr>
          <p:cNvPr id="15" name="Picture 14">
            <a:extLst>
              <a:ext uri="{FF2B5EF4-FFF2-40B4-BE49-F238E27FC236}">
                <a16:creationId xmlns:a16="http://schemas.microsoft.com/office/drawing/2014/main" id="{97B35ABE-2985-04D0-63AB-BF02FB2E148C}"/>
              </a:ext>
            </a:extLst>
          </p:cNvPr>
          <p:cNvPicPr>
            <a:picLocks noChangeAspect="1"/>
          </p:cNvPicPr>
          <p:nvPr/>
        </p:nvPicPr>
        <p:blipFill>
          <a:blip r:embed="rId4"/>
          <a:stretch>
            <a:fillRect/>
          </a:stretch>
        </p:blipFill>
        <p:spPr>
          <a:xfrm>
            <a:off x="3977456" y="4130313"/>
            <a:ext cx="8068888" cy="2128407"/>
          </a:xfrm>
          <a:prstGeom prst="rect">
            <a:avLst/>
          </a:prstGeom>
        </p:spPr>
      </p:pic>
      <p:sp>
        <p:nvSpPr>
          <p:cNvPr id="16" name="TextBox 15">
            <a:extLst>
              <a:ext uri="{FF2B5EF4-FFF2-40B4-BE49-F238E27FC236}">
                <a16:creationId xmlns:a16="http://schemas.microsoft.com/office/drawing/2014/main" id="{2D8E2A4A-AB87-9EAB-9031-8C3CF0856050}"/>
              </a:ext>
            </a:extLst>
          </p:cNvPr>
          <p:cNvSpPr txBox="1"/>
          <p:nvPr/>
        </p:nvSpPr>
        <p:spPr>
          <a:xfrm>
            <a:off x="443885" y="1050038"/>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7</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
        <p:nvSpPr>
          <p:cNvPr id="17" name="TextBox 16">
            <a:extLst>
              <a:ext uri="{FF2B5EF4-FFF2-40B4-BE49-F238E27FC236}">
                <a16:creationId xmlns:a16="http://schemas.microsoft.com/office/drawing/2014/main" id="{64606FAD-3F30-1AF0-53A4-F98DA207606D}"/>
              </a:ext>
            </a:extLst>
          </p:cNvPr>
          <p:cNvSpPr txBox="1"/>
          <p:nvPr/>
        </p:nvSpPr>
        <p:spPr>
          <a:xfrm>
            <a:off x="3811757" y="135160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8</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
        <p:nvSpPr>
          <p:cNvPr id="18" name="TextBox 17">
            <a:extLst>
              <a:ext uri="{FF2B5EF4-FFF2-40B4-BE49-F238E27FC236}">
                <a16:creationId xmlns:a16="http://schemas.microsoft.com/office/drawing/2014/main" id="{F042B364-0B47-EDE9-A6B9-D621F36E2BF6}"/>
              </a:ext>
            </a:extLst>
          </p:cNvPr>
          <p:cNvSpPr txBox="1"/>
          <p:nvPr/>
        </p:nvSpPr>
        <p:spPr>
          <a:xfrm>
            <a:off x="3888966" y="3755225"/>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Step 9</a:t>
            </a:r>
            <a:endParaRPr kumimoji="0" lang="en-IN" sz="1800" b="0" i="0" u="none" strike="noStrike" kern="1200" cap="none" spc="0" normalizeH="0" baseline="0" noProof="0" dirty="0">
              <a:ln>
                <a:noFill/>
              </a:ln>
              <a:solidFill>
                <a:srgbClr val="0070C0"/>
              </a:solidFill>
              <a:effectLst/>
              <a:uLnTx/>
              <a:uFillTx/>
              <a:latin typeface="Arial"/>
              <a:ea typeface="+mn-ea"/>
              <a:cs typeface="+mn-cs"/>
            </a:endParaRPr>
          </a:p>
        </p:txBody>
      </p:sp>
    </p:spTree>
    <p:extLst>
      <p:ext uri="{BB962C8B-B14F-4D97-AF65-F5344CB8AC3E}">
        <p14:creationId xmlns:p14="http://schemas.microsoft.com/office/powerpoint/2010/main" val="39466547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endParaRPr lang="en-IN" sz="1400" b="1" i="0" dirty="0">
              <a:solidFill>
                <a:srgbClr val="222222"/>
              </a:solidFill>
              <a:effectLst/>
              <a:latin typeface="Lato" panose="020F0502020204030203" pitchFamily="34" charset="0"/>
            </a:endParaRP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a:defRPr/>
              </a:pPr>
              <a:t>135</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41663850-1418-AEBE-AA7F-6A50EB985731}"/>
              </a:ext>
            </a:extLst>
          </p:cNvPr>
          <p:cNvPicPr>
            <a:picLocks noChangeAspect="1"/>
          </p:cNvPicPr>
          <p:nvPr/>
        </p:nvPicPr>
        <p:blipFill>
          <a:blip r:embed="rId2"/>
          <a:stretch>
            <a:fillRect/>
          </a:stretch>
        </p:blipFill>
        <p:spPr>
          <a:xfrm>
            <a:off x="3016708" y="1489263"/>
            <a:ext cx="5654530" cy="4933332"/>
          </a:xfrm>
          <a:prstGeom prst="rect">
            <a:avLst/>
          </a:prstGeom>
          <a:ln w="31750">
            <a:solidFill>
              <a:srgbClr val="D60093"/>
            </a:solidFill>
          </a:ln>
        </p:spPr>
      </p:pic>
      <p:sp>
        <p:nvSpPr>
          <p:cNvPr id="8" name="TextBox 7">
            <a:extLst>
              <a:ext uri="{FF2B5EF4-FFF2-40B4-BE49-F238E27FC236}">
                <a16:creationId xmlns:a16="http://schemas.microsoft.com/office/drawing/2014/main" id="{30C0D9AB-2C4E-60B3-6CAA-AD805F18BD91}"/>
              </a:ext>
            </a:extLst>
          </p:cNvPr>
          <p:cNvSpPr txBox="1"/>
          <p:nvPr/>
        </p:nvSpPr>
        <p:spPr>
          <a:xfrm>
            <a:off x="315645" y="901492"/>
            <a:ext cx="9797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0C0"/>
                </a:solidFill>
                <a:effectLst/>
                <a:uLnTx/>
                <a:uFillTx/>
                <a:latin typeface="Arial"/>
                <a:ea typeface="+mn-ea"/>
                <a:cs typeface="+mn-cs"/>
              </a:rPr>
              <a:t>Step 10</a:t>
            </a:r>
          </a:p>
        </p:txBody>
      </p:sp>
    </p:spTree>
    <p:extLst>
      <p:ext uri="{BB962C8B-B14F-4D97-AF65-F5344CB8AC3E}">
        <p14:creationId xmlns:p14="http://schemas.microsoft.com/office/powerpoint/2010/main" val="28166216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endParaRPr lang="en-IN" sz="1400" b="1" i="0" dirty="0">
              <a:solidFill>
                <a:srgbClr val="222222"/>
              </a:solidFill>
              <a:effectLst/>
              <a:latin typeface="Lato" panose="020F0502020204030203" pitchFamily="34" charset="0"/>
            </a:endParaRP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a:defRPr/>
              </a:pPr>
              <a:t>136</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A96CC8E-BD25-91FB-D0D1-2A2ED2457A59}"/>
              </a:ext>
            </a:extLst>
          </p:cNvPr>
          <p:cNvPicPr>
            <a:picLocks noChangeAspect="1"/>
          </p:cNvPicPr>
          <p:nvPr/>
        </p:nvPicPr>
        <p:blipFill>
          <a:blip r:embed="rId2"/>
          <a:stretch>
            <a:fillRect/>
          </a:stretch>
        </p:blipFill>
        <p:spPr>
          <a:xfrm>
            <a:off x="2998576" y="990600"/>
            <a:ext cx="7236805" cy="5288008"/>
          </a:xfrm>
          <a:prstGeom prst="rect">
            <a:avLst/>
          </a:prstGeom>
          <a:ln w="28575">
            <a:solidFill>
              <a:srgbClr val="D60093"/>
            </a:solidFill>
          </a:ln>
        </p:spPr>
      </p:pic>
      <p:sp>
        <p:nvSpPr>
          <p:cNvPr id="10" name="TextBox 9">
            <a:extLst>
              <a:ext uri="{FF2B5EF4-FFF2-40B4-BE49-F238E27FC236}">
                <a16:creationId xmlns:a16="http://schemas.microsoft.com/office/drawing/2014/main" id="{BCCF6E04-A47D-CA68-73E3-5A955F35D863}"/>
              </a:ext>
            </a:extLst>
          </p:cNvPr>
          <p:cNvSpPr txBox="1"/>
          <p:nvPr/>
        </p:nvSpPr>
        <p:spPr>
          <a:xfrm>
            <a:off x="814082" y="1091381"/>
            <a:ext cx="9626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0C0"/>
                </a:solidFill>
                <a:effectLst/>
                <a:uLnTx/>
                <a:uFillTx/>
                <a:latin typeface="Arial"/>
                <a:ea typeface="+mn-ea"/>
                <a:cs typeface="+mn-cs"/>
              </a:rPr>
              <a:t>Step 11</a:t>
            </a:r>
          </a:p>
        </p:txBody>
      </p:sp>
    </p:spTree>
    <p:extLst>
      <p:ext uri="{BB962C8B-B14F-4D97-AF65-F5344CB8AC3E}">
        <p14:creationId xmlns:p14="http://schemas.microsoft.com/office/powerpoint/2010/main" val="1347517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648EB-8A60-764E-5A04-0577B16ADDB0}"/>
              </a:ext>
            </a:extLst>
          </p:cNvPr>
          <p:cNvSpPr>
            <a:spLocks noGrp="1"/>
          </p:cNvSpPr>
          <p:nvPr>
            <p:ph type="body" idx="1"/>
          </p:nvPr>
        </p:nvSpPr>
        <p:spPr/>
        <p:txBody>
          <a:bodyPr/>
          <a:lstStyle/>
          <a:p>
            <a:pPr algn="just"/>
            <a:endParaRPr lang="en-IN" sz="1400" b="1" i="0" dirty="0">
              <a:solidFill>
                <a:srgbClr val="222222"/>
              </a:solidFill>
              <a:effectLst/>
              <a:latin typeface="Lato" panose="020F0502020204030203" pitchFamily="34" charset="0"/>
            </a:endParaRP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A550D-E3DA-66A3-CF22-A297DC952302}"/>
              </a:ext>
            </a:extLst>
          </p:cNvPr>
          <p:cNvSpPr>
            <a:spLocks noGrp="1"/>
          </p:cNvSpPr>
          <p:nvPr>
            <p:ph type="dt" idx="10"/>
          </p:nvPr>
        </p:nvSpPr>
        <p:spPr>
          <a:xfrm>
            <a:off x="227013" y="6429375"/>
            <a:ext cx="1068387" cy="352425"/>
          </a:xfrm>
          <a:prstGeom prst="rect">
            <a:avLst/>
          </a:prstGeom>
          <a:noFill/>
          <a:ln>
            <a:noFill/>
          </a:ln>
        </p:spPr>
        <p:txBody>
          <a:bodyPr spcFirstLastPara="1" vert="horz" wrap="square" lIns="91425" tIns="45700" rIns="91425" bIns="45700" rtlCol="0" anchor="t" anchorCtr="0">
            <a:noAutofit/>
          </a:bodyPr>
          <a:lstStyle>
            <a:defPPr>
              <a:defRPr lang="en-US"/>
            </a:defPPr>
            <a:lvl1pPr marL="0" lvl="0" algn="l"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1E39195F-62F3-4DAD-A0B3-2BBA1CFED21A}" type="datetime1">
              <a:rPr lang="en-US" kern="0" smtClean="0">
                <a:solidFill>
                  <a:srgbClr val="000000">
                    <a:tint val="75000"/>
                  </a:srgbClr>
                </a:solidFill>
                <a:latin typeface="Arial"/>
                <a:cs typeface="Arial"/>
                <a:sym typeface="Arial"/>
              </a:rPr>
              <a:pPr>
                <a:buClr>
                  <a:srgbClr val="000000"/>
                </a:buClr>
                <a:buFont typeface="Arial"/>
                <a:buNone/>
                <a:defRPr/>
              </a:pPr>
              <a:t>9/9/2025</a:t>
            </a:fld>
            <a:endParaRPr kumimoji="0" lang="en-US" sz="1200" b="0" i="0" u="none" strike="noStrike" kern="0" cap="none" spc="0" normalizeH="0" baseline="0" noProof="0">
              <a:ln>
                <a:noFill/>
              </a:ln>
              <a:solidFill>
                <a:srgbClr val="000000">
                  <a:tint val="75000"/>
                </a:srgbClr>
              </a:solidFill>
              <a:effectLst/>
              <a:uLnTx/>
              <a:uFillTx/>
              <a:latin typeface="Arial"/>
              <a:ea typeface="+mn-ea"/>
              <a:cs typeface="Arial"/>
              <a:sym typeface="Arial"/>
            </a:endParaRPr>
          </a:p>
        </p:txBody>
      </p:sp>
      <p:sp>
        <p:nvSpPr>
          <p:cNvPr id="5" name="Slide Number Placeholder 4">
            <a:extLst>
              <a:ext uri="{FF2B5EF4-FFF2-40B4-BE49-F238E27FC236}">
                <a16:creationId xmlns:a16="http://schemas.microsoft.com/office/drawing/2014/main" id="{A9A358AE-4A8A-8CA1-7452-2ADEB9C9A61B}"/>
              </a:ext>
            </a:extLst>
          </p:cNvPr>
          <p:cNvSpPr>
            <a:spLocks noGrp="1"/>
          </p:cNvSpPr>
          <p:nvPr>
            <p:ph type="sldNum" idx="12"/>
          </p:nvPr>
        </p:nvSpPr>
        <p:spPr>
          <a:xfrm>
            <a:off x="11277600" y="6435725"/>
            <a:ext cx="660400" cy="346075"/>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1" i="0" u="none" strike="noStrike" kern="1200" cap="none">
                <a:solidFill>
                  <a:schemeClr val="l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lang="en-US" kern="0" smtClean="0">
                <a:solidFill>
                  <a:srgbClr val="FFFFFF"/>
                </a:solidFill>
              </a:rPr>
              <a:pPr>
                <a:defRPr/>
              </a:pPr>
              <a:t>137</a:t>
            </a:fld>
            <a:endParaRPr kumimoji="0" lang="en-US" sz="1200" b="1" i="0" u="none" strike="noStrike" kern="0" cap="none" spc="0" normalizeH="0" baseline="0" noProof="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D8F0F307-45F5-6588-45AB-89B151632CCD}"/>
              </a:ext>
            </a:extLst>
          </p:cNvPr>
          <p:cNvPicPr>
            <a:picLocks noChangeAspect="1"/>
          </p:cNvPicPr>
          <p:nvPr/>
        </p:nvPicPr>
        <p:blipFill>
          <a:blip r:embed="rId2"/>
          <a:stretch>
            <a:fillRect/>
          </a:stretch>
        </p:blipFill>
        <p:spPr>
          <a:xfrm>
            <a:off x="203200" y="1733298"/>
            <a:ext cx="6640052" cy="2042289"/>
          </a:xfrm>
          <a:prstGeom prst="rect">
            <a:avLst/>
          </a:prstGeom>
          <a:ln w="22225">
            <a:solidFill>
              <a:srgbClr val="D60093"/>
            </a:solidFill>
          </a:ln>
        </p:spPr>
      </p:pic>
      <p:pic>
        <p:nvPicPr>
          <p:cNvPr id="10" name="Picture 9">
            <a:extLst>
              <a:ext uri="{FF2B5EF4-FFF2-40B4-BE49-F238E27FC236}">
                <a16:creationId xmlns:a16="http://schemas.microsoft.com/office/drawing/2014/main" id="{E6BFE9F8-7C30-B157-2F99-11254ABBAD32}"/>
              </a:ext>
            </a:extLst>
          </p:cNvPr>
          <p:cNvPicPr>
            <a:picLocks noChangeAspect="1"/>
          </p:cNvPicPr>
          <p:nvPr/>
        </p:nvPicPr>
        <p:blipFill>
          <a:blip r:embed="rId3"/>
          <a:stretch>
            <a:fillRect/>
          </a:stretch>
        </p:blipFill>
        <p:spPr>
          <a:xfrm>
            <a:off x="7131093" y="1286617"/>
            <a:ext cx="4857707" cy="4908029"/>
          </a:xfrm>
          <a:prstGeom prst="rect">
            <a:avLst/>
          </a:prstGeom>
          <a:ln w="28575">
            <a:solidFill>
              <a:srgbClr val="D60093"/>
            </a:solidFill>
          </a:ln>
        </p:spPr>
      </p:pic>
      <p:sp>
        <p:nvSpPr>
          <p:cNvPr id="11" name="TextBox 10">
            <a:extLst>
              <a:ext uri="{FF2B5EF4-FFF2-40B4-BE49-F238E27FC236}">
                <a16:creationId xmlns:a16="http://schemas.microsoft.com/office/drawing/2014/main" id="{D579AC33-6B05-F941-5244-F18E9C410AE2}"/>
              </a:ext>
            </a:extLst>
          </p:cNvPr>
          <p:cNvSpPr txBox="1"/>
          <p:nvPr/>
        </p:nvSpPr>
        <p:spPr>
          <a:xfrm>
            <a:off x="633387" y="1101951"/>
            <a:ext cx="9797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0C0"/>
                </a:solidFill>
                <a:effectLst/>
                <a:uLnTx/>
                <a:uFillTx/>
                <a:latin typeface="Arial"/>
                <a:ea typeface="+mn-ea"/>
                <a:cs typeface="+mn-cs"/>
              </a:rPr>
              <a:t>Step 12</a:t>
            </a:r>
          </a:p>
        </p:txBody>
      </p:sp>
      <p:sp>
        <p:nvSpPr>
          <p:cNvPr id="12" name="TextBox 11">
            <a:extLst>
              <a:ext uri="{FF2B5EF4-FFF2-40B4-BE49-F238E27FC236}">
                <a16:creationId xmlns:a16="http://schemas.microsoft.com/office/drawing/2014/main" id="{9746FAEE-6A46-D1D7-0051-EC9CA8B3507B}"/>
              </a:ext>
            </a:extLst>
          </p:cNvPr>
          <p:cNvSpPr txBox="1"/>
          <p:nvPr/>
        </p:nvSpPr>
        <p:spPr>
          <a:xfrm>
            <a:off x="6912078" y="872668"/>
            <a:ext cx="11405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70C0"/>
                </a:solidFill>
                <a:effectLst/>
                <a:uLnTx/>
                <a:uFillTx/>
                <a:latin typeface="Arial"/>
                <a:ea typeface="+mn-ea"/>
                <a:cs typeface="+mn-cs"/>
              </a:rPr>
              <a:t>Step 13</a:t>
            </a:r>
          </a:p>
        </p:txBody>
      </p:sp>
    </p:spTree>
    <p:extLst>
      <p:ext uri="{BB962C8B-B14F-4D97-AF65-F5344CB8AC3E}">
        <p14:creationId xmlns:p14="http://schemas.microsoft.com/office/powerpoint/2010/main" val="36968201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A725A-CF1C-EF71-DDCC-FDC7F884E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5A10D-163B-990D-96A5-CE5515AEADC4}"/>
              </a:ext>
            </a:extLst>
          </p:cNvPr>
          <p:cNvSpPr>
            <a:spLocks noGrp="1"/>
          </p:cNvSpPr>
          <p:nvPr>
            <p:ph type="title"/>
          </p:nvPr>
        </p:nvSpPr>
        <p:spPr>
          <a:xfrm>
            <a:off x="2468117" y="397139"/>
            <a:ext cx="7255766" cy="430887"/>
          </a:xfrm>
        </p:spPr>
        <p:txBody>
          <a:bodyPr/>
          <a:lstStyle/>
          <a:p>
            <a:pPr algn="ctr"/>
            <a:endParaRPr lang="en-IN" dirty="0"/>
          </a:p>
        </p:txBody>
      </p:sp>
      <p:pic>
        <p:nvPicPr>
          <p:cNvPr id="5" name="Content Placeholder 4">
            <a:extLst>
              <a:ext uri="{FF2B5EF4-FFF2-40B4-BE49-F238E27FC236}">
                <a16:creationId xmlns:a16="http://schemas.microsoft.com/office/drawing/2014/main" id="{A5AC33B7-7689-35CE-7F4A-927C89E68D4D}"/>
              </a:ext>
            </a:extLst>
          </p:cNvPr>
          <p:cNvPicPr>
            <a:picLocks noGrp="1" noChangeAspect="1"/>
          </p:cNvPicPr>
          <p:nvPr>
            <p:ph sz="half" idx="1"/>
          </p:nvPr>
        </p:nvPicPr>
        <p:blipFill>
          <a:blip r:embed="rId2"/>
          <a:stretch>
            <a:fillRect/>
          </a:stretch>
        </p:blipFill>
        <p:spPr>
          <a:xfrm>
            <a:off x="1762671" y="1007390"/>
            <a:ext cx="8101077" cy="5089525"/>
          </a:xfrm>
          <a:prstGeom prst="rect">
            <a:avLst/>
          </a:prstGeom>
        </p:spPr>
      </p:pic>
    </p:spTree>
    <p:extLst>
      <p:ext uri="{BB962C8B-B14F-4D97-AF65-F5344CB8AC3E}">
        <p14:creationId xmlns:p14="http://schemas.microsoft.com/office/powerpoint/2010/main" val="2480966470"/>
      </p:ext>
    </p:extLst>
  </p:cSld>
  <p:clrMapOvr>
    <a:masterClrMapping/>
  </p:clrMapOvr>
  <p:transition>
    <p:zo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40E5C-2E9B-2A1F-247F-F12C17E3B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DC5E9-BC7F-3FA8-89B7-4958D26C0DC3}"/>
              </a:ext>
            </a:extLst>
          </p:cNvPr>
          <p:cNvSpPr>
            <a:spLocks noGrp="1"/>
          </p:cNvSpPr>
          <p:nvPr>
            <p:ph type="title"/>
          </p:nvPr>
        </p:nvSpPr>
        <p:spPr>
          <a:xfrm>
            <a:off x="2468117" y="397139"/>
            <a:ext cx="7255766" cy="430887"/>
          </a:xfrm>
        </p:spPr>
        <p:txBody>
          <a:bodyPr/>
          <a:lstStyle/>
          <a:p>
            <a:pPr algn="ctr"/>
            <a:endParaRPr lang="en-IN" dirty="0"/>
          </a:p>
        </p:txBody>
      </p:sp>
      <p:pic>
        <p:nvPicPr>
          <p:cNvPr id="5" name="Content Placeholder 4">
            <a:extLst>
              <a:ext uri="{FF2B5EF4-FFF2-40B4-BE49-F238E27FC236}">
                <a16:creationId xmlns:a16="http://schemas.microsoft.com/office/drawing/2014/main" id="{1E47A197-04A6-4B47-659C-1FE3EDAA9C43}"/>
              </a:ext>
            </a:extLst>
          </p:cNvPr>
          <p:cNvPicPr>
            <a:picLocks noGrp="1" noChangeAspect="1"/>
          </p:cNvPicPr>
          <p:nvPr>
            <p:ph sz="half" idx="1"/>
          </p:nvPr>
        </p:nvPicPr>
        <p:blipFill>
          <a:blip r:embed="rId2"/>
          <a:stretch>
            <a:fillRect/>
          </a:stretch>
        </p:blipFill>
        <p:spPr>
          <a:xfrm>
            <a:off x="324410" y="122368"/>
            <a:ext cx="11241069" cy="4286848"/>
          </a:xfrm>
          <a:prstGeom prst="rect">
            <a:avLst/>
          </a:prstGeom>
        </p:spPr>
      </p:pic>
      <p:pic>
        <p:nvPicPr>
          <p:cNvPr id="6" name="Picture 2" descr="Chapter 2 Modeling Process | Hands-On Machine Learning with R">
            <a:extLst>
              <a:ext uri="{FF2B5EF4-FFF2-40B4-BE49-F238E27FC236}">
                <a16:creationId xmlns:a16="http://schemas.microsoft.com/office/drawing/2014/main" id="{E22F7F32-02AB-B5F5-B1BE-3F071EA7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22" y="4251745"/>
            <a:ext cx="6022252" cy="238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0679"/>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8962F0-4C95-BFE8-8C20-F96B04A416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402"/>
          <a:stretch>
            <a:fillRect/>
          </a:stretch>
        </p:blipFill>
        <p:spPr>
          <a:xfrm>
            <a:off x="3316517" y="1248646"/>
            <a:ext cx="5558966" cy="5124458"/>
          </a:xfrm>
        </p:spPr>
      </p:pic>
    </p:spTree>
    <p:extLst>
      <p:ext uri="{BB962C8B-B14F-4D97-AF65-F5344CB8AC3E}">
        <p14:creationId xmlns:p14="http://schemas.microsoft.com/office/powerpoint/2010/main" val="39506387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4B6E-266D-63AC-7DDD-3ED1CF585148}"/>
              </a:ext>
            </a:extLst>
          </p:cNvPr>
          <p:cNvSpPr>
            <a:spLocks noGrp="1"/>
          </p:cNvSpPr>
          <p:nvPr>
            <p:ph type="title"/>
          </p:nvPr>
        </p:nvSpPr>
        <p:spPr>
          <a:xfrm>
            <a:off x="4429956" y="567619"/>
            <a:ext cx="2761257" cy="430887"/>
          </a:xfrm>
        </p:spPr>
        <p:txBody>
          <a:bodyPr/>
          <a:lstStyle/>
          <a:p>
            <a:pPr algn="ctr"/>
            <a:r>
              <a:rPr lang="en-IN" dirty="0"/>
              <a:t>Bagging</a:t>
            </a:r>
          </a:p>
        </p:txBody>
      </p:sp>
      <p:sp>
        <p:nvSpPr>
          <p:cNvPr id="3" name="Content Placeholder 2">
            <a:extLst>
              <a:ext uri="{FF2B5EF4-FFF2-40B4-BE49-F238E27FC236}">
                <a16:creationId xmlns:a16="http://schemas.microsoft.com/office/drawing/2014/main" id="{D1A8D0F1-9559-4B2E-9677-97E25AEF9246}"/>
              </a:ext>
            </a:extLst>
          </p:cNvPr>
          <p:cNvSpPr>
            <a:spLocks noGrp="1"/>
          </p:cNvSpPr>
          <p:nvPr>
            <p:ph sz="half" idx="1"/>
          </p:nvPr>
        </p:nvSpPr>
        <p:spPr>
          <a:xfrm>
            <a:off x="406399" y="1371600"/>
            <a:ext cx="11209581" cy="4719234"/>
          </a:xfrm>
        </p:spPr>
        <p:txBody>
          <a:bodyPr/>
          <a:lstStyle/>
          <a:p>
            <a:r>
              <a:rPr lang="en-US" sz="2400" b="1" dirty="0"/>
              <a:t>Idea</a:t>
            </a:r>
            <a:r>
              <a:rPr lang="en-US" sz="2400" dirty="0"/>
              <a:t>: Reduce variance by combining predictions from multiple models trained on different subsets of the data.</a:t>
            </a:r>
          </a:p>
          <a:p>
            <a:r>
              <a:rPr lang="en-US" sz="2400" dirty="0"/>
              <a:t>Each model is trained on a </a:t>
            </a:r>
            <a:r>
              <a:rPr lang="en-US" sz="2400" b="1" dirty="0"/>
              <a:t>random sample with replacement</a:t>
            </a:r>
            <a:r>
              <a:rPr lang="en-US" sz="2400" dirty="0"/>
              <a:t> (bootstrap sample).</a:t>
            </a:r>
          </a:p>
          <a:p>
            <a:r>
              <a:rPr lang="en-US" sz="2400" dirty="0"/>
              <a:t>Final prediction = </a:t>
            </a:r>
            <a:r>
              <a:rPr lang="en-US" sz="2400" b="1" dirty="0"/>
              <a:t>majority vote</a:t>
            </a:r>
            <a:r>
              <a:rPr lang="en-US" sz="2400" dirty="0"/>
              <a:t> (classification) or </a:t>
            </a:r>
            <a:r>
              <a:rPr lang="en-US" sz="2400" b="1" dirty="0"/>
              <a:t>average</a:t>
            </a:r>
            <a:r>
              <a:rPr lang="en-US" sz="2400" dirty="0"/>
              <a:t> (regression).</a:t>
            </a:r>
          </a:p>
          <a:p>
            <a:r>
              <a:rPr lang="en-US" sz="2400" b="1" dirty="0"/>
              <a:t>Example of Bagging</a:t>
            </a:r>
          </a:p>
          <a:p>
            <a:r>
              <a:rPr lang="en-US" sz="2400" dirty="0"/>
              <a:t>Suppose we want to predict whether a student will </a:t>
            </a:r>
            <a:r>
              <a:rPr lang="en-US" sz="2400" b="1" dirty="0"/>
              <a:t>pass or fail</a:t>
            </a:r>
            <a:r>
              <a:rPr lang="en-US" sz="2400" dirty="0"/>
              <a:t> an exam based on study hours.</a:t>
            </a:r>
          </a:p>
          <a:p>
            <a:r>
              <a:rPr lang="en-US" sz="2400" dirty="0"/>
              <a:t>We train 3 decision trees:</a:t>
            </a:r>
          </a:p>
          <a:p>
            <a:pPr lvl="1"/>
            <a:r>
              <a:rPr lang="en-US" sz="2000" dirty="0"/>
              <a:t>Tree 1: trained on a random sample of data → predicts </a:t>
            </a:r>
            <a:r>
              <a:rPr lang="en-US" sz="2000" b="1" dirty="0"/>
              <a:t>Pass</a:t>
            </a:r>
            <a:endParaRPr lang="en-US" sz="2000" dirty="0"/>
          </a:p>
          <a:p>
            <a:pPr lvl="1"/>
            <a:r>
              <a:rPr lang="en-US" sz="2000" dirty="0"/>
              <a:t>Tree 2: trained on another random sample → predicts </a:t>
            </a:r>
            <a:r>
              <a:rPr lang="en-US" sz="2000" b="1" dirty="0"/>
              <a:t>Fail</a:t>
            </a:r>
            <a:endParaRPr lang="en-US" sz="2000" dirty="0"/>
          </a:p>
          <a:p>
            <a:pPr lvl="1"/>
            <a:r>
              <a:rPr lang="en-US" sz="2000" dirty="0"/>
              <a:t>Tree 3: trained on another random sample → predicts </a:t>
            </a:r>
            <a:r>
              <a:rPr lang="en-US" sz="2000" b="1" dirty="0"/>
              <a:t>Pass</a:t>
            </a:r>
            <a:endParaRPr lang="en-US" sz="2000" dirty="0"/>
          </a:p>
          <a:p>
            <a:r>
              <a:rPr lang="en-US" sz="2400" dirty="0"/>
              <a:t>Final prediction = </a:t>
            </a:r>
            <a:r>
              <a:rPr lang="en-US" sz="2400" b="1" dirty="0"/>
              <a:t>Majority Vote</a:t>
            </a:r>
            <a:r>
              <a:rPr lang="en-US" sz="2400" dirty="0"/>
              <a:t> → </a:t>
            </a:r>
            <a:r>
              <a:rPr lang="en-US" sz="2400" b="1" dirty="0"/>
              <a:t>Pass (2 vs 1)</a:t>
            </a:r>
            <a:endParaRPr lang="en-US" sz="2400" dirty="0"/>
          </a:p>
          <a:p>
            <a:r>
              <a:rPr lang="en-US" sz="2400" dirty="0"/>
              <a:t>📌 </a:t>
            </a:r>
            <a:r>
              <a:rPr lang="en-US" sz="2400" b="1" dirty="0"/>
              <a:t>Real-life Algorithm</a:t>
            </a:r>
            <a:r>
              <a:rPr lang="en-US" sz="2400" dirty="0"/>
              <a:t>: </a:t>
            </a:r>
            <a:r>
              <a:rPr lang="en-US" sz="2400" b="1" dirty="0"/>
              <a:t>Random Forest</a:t>
            </a:r>
            <a:r>
              <a:rPr lang="en-US" sz="2400" dirty="0"/>
              <a:t> is the most popular bagging method.</a:t>
            </a:r>
          </a:p>
          <a:p>
            <a:endParaRPr lang="en-IN" sz="2400" dirty="0"/>
          </a:p>
        </p:txBody>
      </p:sp>
    </p:spTree>
    <p:extLst>
      <p:ext uri="{BB962C8B-B14F-4D97-AF65-F5344CB8AC3E}">
        <p14:creationId xmlns:p14="http://schemas.microsoft.com/office/powerpoint/2010/main" val="2348363226"/>
      </p:ext>
    </p:extLst>
  </p:cSld>
  <p:clrMapOvr>
    <a:masterClrMapping/>
  </p:clrMapOvr>
  <p:transition>
    <p:zo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5FE9-D9ED-DC09-2A24-4764611FAF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ED38A7-5D01-CD04-02B5-CC9614772DCF}"/>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2407A28C-B1A6-3CBE-9ADB-141AAEA2F89D}"/>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E63B3E1D-DE0F-04AB-01AE-05527B62319B}"/>
              </a:ext>
            </a:extLst>
          </p:cNvPr>
          <p:cNvPicPr>
            <a:picLocks noChangeAspect="1"/>
          </p:cNvPicPr>
          <p:nvPr/>
        </p:nvPicPr>
        <p:blipFill>
          <a:blip r:embed="rId2"/>
          <a:stretch>
            <a:fillRect/>
          </a:stretch>
        </p:blipFill>
        <p:spPr>
          <a:xfrm>
            <a:off x="130307" y="237743"/>
            <a:ext cx="11202963" cy="5468113"/>
          </a:xfrm>
          <a:prstGeom prst="rect">
            <a:avLst/>
          </a:prstGeom>
        </p:spPr>
      </p:pic>
    </p:spTree>
    <p:extLst>
      <p:ext uri="{BB962C8B-B14F-4D97-AF65-F5344CB8AC3E}">
        <p14:creationId xmlns:p14="http://schemas.microsoft.com/office/powerpoint/2010/main" val="431051286"/>
      </p:ext>
    </p:extLst>
  </p:cSld>
  <p:clrMapOvr>
    <a:masterClrMapping/>
  </p:clrMapOvr>
  <p:transition>
    <p:zo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AEE7-0EBA-36EB-9ECA-095B39181800}"/>
              </a:ext>
            </a:extLst>
          </p:cNvPr>
          <p:cNvSpPr>
            <a:spLocks noGrp="1"/>
          </p:cNvSpPr>
          <p:nvPr>
            <p:ph type="title"/>
          </p:nvPr>
        </p:nvSpPr>
        <p:spPr>
          <a:xfrm>
            <a:off x="3507807" y="490128"/>
            <a:ext cx="4411827" cy="430887"/>
          </a:xfrm>
        </p:spPr>
        <p:txBody>
          <a:bodyPr/>
          <a:lstStyle/>
          <a:p>
            <a:pPr algn="ctr"/>
            <a:r>
              <a:rPr lang="en-IN" dirty="0"/>
              <a:t>Boosting</a:t>
            </a:r>
          </a:p>
        </p:txBody>
      </p:sp>
      <p:sp>
        <p:nvSpPr>
          <p:cNvPr id="4" name="Content Placeholder 3">
            <a:extLst>
              <a:ext uri="{FF2B5EF4-FFF2-40B4-BE49-F238E27FC236}">
                <a16:creationId xmlns:a16="http://schemas.microsoft.com/office/drawing/2014/main" id="{A0A00665-DA68-AA91-02FD-39906ED14C40}"/>
              </a:ext>
            </a:extLst>
          </p:cNvPr>
          <p:cNvSpPr>
            <a:spLocks noGrp="1"/>
          </p:cNvSpPr>
          <p:nvPr>
            <p:ph sz="half" idx="2"/>
          </p:nvPr>
        </p:nvSpPr>
        <p:spPr>
          <a:xfrm>
            <a:off x="892874" y="1389115"/>
            <a:ext cx="10041179" cy="4329760"/>
          </a:xfrm>
        </p:spPr>
        <p:txBody>
          <a:bodyPr/>
          <a:lstStyle/>
          <a:p>
            <a:r>
              <a:rPr lang="en-US" sz="2000" b="1" dirty="0"/>
              <a:t>Idea</a:t>
            </a:r>
            <a:r>
              <a:rPr lang="en-US" sz="2000" dirty="0"/>
              <a:t>: Convert weak learners into a strong learner by training models </a:t>
            </a:r>
            <a:r>
              <a:rPr lang="en-US" sz="2000" b="1" dirty="0"/>
              <a:t>sequentially</a:t>
            </a:r>
            <a:r>
              <a:rPr lang="en-US" sz="2000" dirty="0"/>
              <a:t>.</a:t>
            </a:r>
          </a:p>
          <a:p>
            <a:r>
              <a:rPr lang="en-US" sz="2000" dirty="0"/>
              <a:t>Each new model focuses on the errors (misclassified examples) of the previous one.</a:t>
            </a:r>
          </a:p>
          <a:p>
            <a:r>
              <a:rPr lang="en-US" sz="2000" dirty="0"/>
              <a:t>Models are combined using </a:t>
            </a:r>
            <a:r>
              <a:rPr lang="en-US" sz="2000" b="1" dirty="0"/>
              <a:t>weighted voting</a:t>
            </a:r>
            <a:r>
              <a:rPr lang="en-US" sz="2000" dirty="0"/>
              <a:t>.</a:t>
            </a:r>
          </a:p>
          <a:p>
            <a:r>
              <a:rPr lang="en-US" sz="2000" b="1" dirty="0"/>
              <a:t>Example of Boosting</a:t>
            </a:r>
          </a:p>
          <a:p>
            <a:r>
              <a:rPr lang="en-US" sz="2000" dirty="0"/>
              <a:t>Same problem: Predict whether a student will pass or fail.</a:t>
            </a:r>
          </a:p>
          <a:p>
            <a:r>
              <a:rPr lang="en-US" sz="2000" dirty="0"/>
              <a:t>First model: predicts well for most, but misclassifies 5 students.</a:t>
            </a:r>
          </a:p>
          <a:p>
            <a:r>
              <a:rPr lang="en-US" sz="2000" dirty="0"/>
              <a:t>Second model: gives higher weight to those 5 misclassified students, tries harder to classify them correctly.</a:t>
            </a:r>
          </a:p>
          <a:p>
            <a:r>
              <a:rPr lang="en-US" sz="2000" dirty="0"/>
              <a:t>Third model: again focuses on remaining errors.</a:t>
            </a:r>
          </a:p>
          <a:p>
            <a:r>
              <a:rPr lang="en-US" sz="2000" dirty="0"/>
              <a:t>Final prediction = </a:t>
            </a:r>
            <a:r>
              <a:rPr lang="en-US" sz="2000" b="1" dirty="0"/>
              <a:t>weighted vote</a:t>
            </a:r>
            <a:r>
              <a:rPr lang="en-US" sz="2000" dirty="0"/>
              <a:t> of all models.</a:t>
            </a:r>
          </a:p>
          <a:p>
            <a:r>
              <a:rPr lang="en-US" sz="2000" dirty="0"/>
              <a:t>📌 </a:t>
            </a:r>
            <a:r>
              <a:rPr lang="en-US" sz="2000" b="1" dirty="0"/>
              <a:t>Real-life Algorithms</a:t>
            </a:r>
            <a:r>
              <a:rPr lang="en-US" sz="2000" dirty="0"/>
              <a:t>: AdaBoost, Gradient Boosting, </a:t>
            </a:r>
            <a:r>
              <a:rPr lang="en-US" sz="2000" dirty="0" err="1"/>
              <a:t>XGBoost</a:t>
            </a:r>
            <a:r>
              <a:rPr lang="en-US" sz="2000" dirty="0"/>
              <a:t>, </a:t>
            </a:r>
            <a:r>
              <a:rPr lang="en-US" sz="2000" dirty="0" err="1"/>
              <a:t>LightGBM</a:t>
            </a:r>
            <a:r>
              <a:rPr lang="en-US" sz="2000" dirty="0"/>
              <a:t>.</a:t>
            </a:r>
          </a:p>
          <a:p>
            <a:endParaRPr lang="en-IN" sz="2000" dirty="0"/>
          </a:p>
        </p:txBody>
      </p:sp>
    </p:spTree>
    <p:extLst>
      <p:ext uri="{BB962C8B-B14F-4D97-AF65-F5344CB8AC3E}">
        <p14:creationId xmlns:p14="http://schemas.microsoft.com/office/powerpoint/2010/main" val="1844063562"/>
      </p:ext>
    </p:extLst>
  </p:cSld>
  <p:clrMapOvr>
    <a:masterClrMapping/>
  </p:clrMapOvr>
  <p:transition>
    <p:zo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3EA7-A908-3ECF-58D2-51538142FC2A}"/>
              </a:ext>
            </a:extLst>
          </p:cNvPr>
          <p:cNvSpPr>
            <a:spLocks noGrp="1"/>
          </p:cNvSpPr>
          <p:nvPr>
            <p:ph type="title"/>
          </p:nvPr>
        </p:nvSpPr>
        <p:spPr>
          <a:xfrm>
            <a:off x="3910762" y="397138"/>
            <a:ext cx="4008871" cy="861774"/>
          </a:xfrm>
        </p:spPr>
        <p:txBody>
          <a:bodyPr/>
          <a:lstStyle/>
          <a:p>
            <a:pPr algn="ctr"/>
            <a:r>
              <a:rPr lang="en-IN" dirty="0"/>
              <a:t>Difference between Bagging and Boosting</a:t>
            </a:r>
          </a:p>
        </p:txBody>
      </p:sp>
      <p:pic>
        <p:nvPicPr>
          <p:cNvPr id="6" name="Content Placeholder 5">
            <a:extLst>
              <a:ext uri="{FF2B5EF4-FFF2-40B4-BE49-F238E27FC236}">
                <a16:creationId xmlns:a16="http://schemas.microsoft.com/office/drawing/2014/main" id="{47CE7C51-A91C-B60E-9B39-1608252EA490}"/>
              </a:ext>
            </a:extLst>
          </p:cNvPr>
          <p:cNvPicPr>
            <a:picLocks noGrp="1" noChangeAspect="1"/>
          </p:cNvPicPr>
          <p:nvPr>
            <p:ph sz="half" idx="1"/>
          </p:nvPr>
        </p:nvPicPr>
        <p:blipFill>
          <a:blip r:embed="rId2"/>
          <a:stretch>
            <a:fillRect/>
          </a:stretch>
        </p:blipFill>
        <p:spPr>
          <a:xfrm>
            <a:off x="1065395" y="1371600"/>
            <a:ext cx="10445262" cy="4114800"/>
          </a:xfrm>
          <a:prstGeom prst="rect">
            <a:avLst/>
          </a:prstGeom>
        </p:spPr>
      </p:pic>
    </p:spTree>
    <p:extLst>
      <p:ext uri="{BB962C8B-B14F-4D97-AF65-F5344CB8AC3E}">
        <p14:creationId xmlns:p14="http://schemas.microsoft.com/office/powerpoint/2010/main" val="1161749698"/>
      </p:ext>
    </p:extLst>
  </p:cSld>
  <p:clrMapOvr>
    <a:masterClrMapping/>
  </p:clrMapOvr>
  <p:transition>
    <p:zo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4248-0810-73E2-A9B5-3D6B1F9265E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91C79AE-1512-1263-09D4-E3EA835AF07D}"/>
              </a:ext>
            </a:extLst>
          </p:cNvPr>
          <p:cNvPicPr>
            <a:picLocks noGrp="1" noChangeAspect="1"/>
          </p:cNvPicPr>
          <p:nvPr>
            <p:ph sz="half" idx="1"/>
          </p:nvPr>
        </p:nvPicPr>
        <p:blipFill>
          <a:blip r:embed="rId2"/>
          <a:stretch>
            <a:fillRect/>
          </a:stretch>
        </p:blipFill>
        <p:spPr>
          <a:xfrm>
            <a:off x="1058804" y="379708"/>
            <a:ext cx="9805508" cy="3600258"/>
          </a:xfrm>
          <a:prstGeom prst="rect">
            <a:avLst/>
          </a:prstGeom>
        </p:spPr>
      </p:pic>
      <p:sp>
        <p:nvSpPr>
          <p:cNvPr id="4" name="TextBox 3">
            <a:extLst>
              <a:ext uri="{FF2B5EF4-FFF2-40B4-BE49-F238E27FC236}">
                <a16:creationId xmlns:a16="http://schemas.microsoft.com/office/drawing/2014/main" id="{51239C3F-8236-56EE-D62E-411B36C2FA9E}"/>
              </a:ext>
            </a:extLst>
          </p:cNvPr>
          <p:cNvSpPr txBox="1"/>
          <p:nvPr/>
        </p:nvSpPr>
        <p:spPr>
          <a:xfrm>
            <a:off x="1536269" y="4302160"/>
            <a:ext cx="8219914" cy="1200329"/>
          </a:xfrm>
          <a:prstGeom prst="rect">
            <a:avLst/>
          </a:prstGeom>
          <a:noFill/>
        </p:spPr>
        <p:txBody>
          <a:bodyPr wrap="square">
            <a:spAutoFit/>
          </a:bodyPr>
          <a:lstStyle/>
          <a:p>
            <a:pPr marL="285750" indent="-285750">
              <a:buFont typeface="Arial" panose="020B0604020202020204" pitchFamily="34" charset="0"/>
              <a:buChar char="•"/>
            </a:pPr>
            <a:r>
              <a:rPr lang="en-US" dirty="0"/>
              <a:t>k-Fold Cross-</a:t>
            </a:r>
            <a:r>
              <a:rPr lang="en-US" dirty="0" err="1"/>
              <a:t>ValidationDataset</a:t>
            </a:r>
            <a:r>
              <a:rPr lang="en-US" dirty="0"/>
              <a:t> is split into k equal parts (folds).</a:t>
            </a:r>
          </a:p>
          <a:p>
            <a:pPr marL="285750" indent="-285750">
              <a:buFont typeface="Arial" panose="020B0604020202020204" pitchFamily="34" charset="0"/>
              <a:buChar char="•"/>
            </a:pPr>
            <a:r>
              <a:rPr lang="en-US" dirty="0"/>
              <a:t>The model is trained on k-1 folds and tested on the remaining fold.</a:t>
            </a:r>
          </a:p>
          <a:p>
            <a:pPr marL="285750" indent="-285750">
              <a:buFont typeface="Arial" panose="020B0604020202020204" pitchFamily="34" charset="0"/>
              <a:buChar char="•"/>
            </a:pPr>
            <a:r>
              <a:rPr lang="en-US" dirty="0"/>
              <a:t>This process repeats k times, each fold used once as test data.</a:t>
            </a:r>
          </a:p>
          <a:p>
            <a:pPr marL="285750" indent="-285750">
              <a:buFont typeface="Arial" panose="020B0604020202020204" pitchFamily="34" charset="0"/>
              <a:buChar char="•"/>
            </a:pPr>
            <a:r>
              <a:rPr lang="en-US" dirty="0"/>
              <a:t>Final performance = average score across all k folds.</a:t>
            </a:r>
            <a:endParaRPr lang="en-IN" dirty="0"/>
          </a:p>
        </p:txBody>
      </p:sp>
    </p:spTree>
    <p:extLst>
      <p:ext uri="{BB962C8B-B14F-4D97-AF65-F5344CB8AC3E}">
        <p14:creationId xmlns:p14="http://schemas.microsoft.com/office/powerpoint/2010/main" val="2408425615"/>
      </p:ext>
    </p:extLst>
  </p:cSld>
  <p:clrMapOvr>
    <a:masterClrMapping/>
  </p:clrMapOvr>
  <p:transition>
    <p:zo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oss Validation, Explained - Sharp Sight">
            <a:extLst>
              <a:ext uri="{FF2B5EF4-FFF2-40B4-BE49-F238E27FC236}">
                <a16:creationId xmlns:a16="http://schemas.microsoft.com/office/drawing/2014/main" id="{4D4F3D80-47D9-6A16-1CF7-0BAE0E6AFF0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03999" y="271425"/>
            <a:ext cx="5945579" cy="4362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ACE483-FCD3-2BA1-8988-149AFBAC35D2}"/>
              </a:ext>
            </a:extLst>
          </p:cNvPr>
          <p:cNvSpPr txBox="1"/>
          <p:nvPr/>
        </p:nvSpPr>
        <p:spPr>
          <a:xfrm>
            <a:off x="4914899" y="4574365"/>
            <a:ext cx="6995547" cy="1754326"/>
          </a:xfrm>
          <a:prstGeom prst="rect">
            <a:avLst/>
          </a:prstGeom>
          <a:noFill/>
        </p:spPr>
        <p:txBody>
          <a:bodyPr wrap="square">
            <a:spAutoFit/>
          </a:bodyPr>
          <a:lstStyle/>
          <a:p>
            <a:pPr>
              <a:buNone/>
            </a:pPr>
            <a:r>
              <a:rPr lang="en-US" dirty="0"/>
              <a:t>Dataset has 100 samples, k=5.</a:t>
            </a:r>
          </a:p>
          <a:p>
            <a:pPr>
              <a:buFont typeface="Arial" panose="020B0604020202020204" pitchFamily="34" charset="0"/>
              <a:buChar char="•"/>
            </a:pPr>
            <a:r>
              <a:rPr lang="en-US" dirty="0"/>
              <a:t>Split into 5 folds (each 20 samples).</a:t>
            </a:r>
          </a:p>
          <a:p>
            <a:pPr>
              <a:buFont typeface="Arial" panose="020B0604020202020204" pitchFamily="34" charset="0"/>
              <a:buChar char="•"/>
            </a:pPr>
            <a:r>
              <a:rPr lang="en-US" dirty="0"/>
              <a:t>Iteration 1: Train on Folds 2–5, Test on Fold 1</a:t>
            </a:r>
          </a:p>
          <a:p>
            <a:pPr>
              <a:buFont typeface="Arial" panose="020B0604020202020204" pitchFamily="34" charset="0"/>
              <a:buChar char="•"/>
            </a:pPr>
            <a:r>
              <a:rPr lang="en-US" dirty="0"/>
              <a:t>Iteration 2: Train on Folds 1,3–5, Test on Fold 2</a:t>
            </a:r>
          </a:p>
          <a:p>
            <a:pPr>
              <a:buFont typeface="Arial" panose="020B0604020202020204" pitchFamily="34" charset="0"/>
              <a:buChar char="•"/>
            </a:pPr>
            <a:r>
              <a:rPr lang="en-US" dirty="0"/>
              <a:t>… until Fold 5 is tested.</a:t>
            </a:r>
          </a:p>
          <a:p>
            <a:pPr>
              <a:buFont typeface="Arial" panose="020B0604020202020204" pitchFamily="34" charset="0"/>
              <a:buChar char="•"/>
            </a:pPr>
            <a:r>
              <a:rPr lang="en-US" dirty="0"/>
              <a:t>Final Accuracy = Average of 5 test accuracies.</a:t>
            </a:r>
          </a:p>
        </p:txBody>
      </p:sp>
    </p:spTree>
    <p:extLst>
      <p:ext uri="{BB962C8B-B14F-4D97-AF65-F5344CB8AC3E}">
        <p14:creationId xmlns:p14="http://schemas.microsoft.com/office/powerpoint/2010/main" val="3441885410"/>
      </p:ext>
    </p:extLst>
  </p:cSld>
  <p:clrMapOvr>
    <a:masterClrMapping/>
  </p:clrMapOvr>
  <p:transition>
    <p:zo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F5C0-ECD8-22A7-FE2D-00E06268DF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35AA56-FEA6-37B8-92B8-6AA66940739E}"/>
              </a:ext>
            </a:extLst>
          </p:cNvPr>
          <p:cNvSpPr>
            <a:spLocks noGrp="1"/>
          </p:cNvSpPr>
          <p:nvPr>
            <p:ph sz="half" idx="1"/>
          </p:nvPr>
        </p:nvSpPr>
        <p:spPr/>
        <p:txBody>
          <a:bodyPr/>
          <a:lstStyle/>
          <a:p>
            <a:endParaRPr lang="en-IN"/>
          </a:p>
        </p:txBody>
      </p:sp>
      <p:pic>
        <p:nvPicPr>
          <p:cNvPr id="6" name="Picture 5">
            <a:extLst>
              <a:ext uri="{FF2B5EF4-FFF2-40B4-BE49-F238E27FC236}">
                <a16:creationId xmlns:a16="http://schemas.microsoft.com/office/drawing/2014/main" id="{9778F125-4846-37D6-F383-624D3F06384B}"/>
              </a:ext>
            </a:extLst>
          </p:cNvPr>
          <p:cNvPicPr>
            <a:picLocks noChangeAspect="1"/>
          </p:cNvPicPr>
          <p:nvPr/>
        </p:nvPicPr>
        <p:blipFill>
          <a:blip r:embed="rId2"/>
          <a:stretch>
            <a:fillRect/>
          </a:stretch>
        </p:blipFill>
        <p:spPr>
          <a:xfrm>
            <a:off x="249695" y="0"/>
            <a:ext cx="6881247" cy="4574775"/>
          </a:xfrm>
          <a:prstGeom prst="rect">
            <a:avLst/>
          </a:prstGeom>
        </p:spPr>
      </p:pic>
      <p:sp>
        <p:nvSpPr>
          <p:cNvPr id="8" name="TextBox 7">
            <a:extLst>
              <a:ext uri="{FF2B5EF4-FFF2-40B4-BE49-F238E27FC236}">
                <a16:creationId xmlns:a16="http://schemas.microsoft.com/office/drawing/2014/main" id="{AF350294-2EC5-C642-AAA2-23EA9A0D0C54}"/>
              </a:ext>
            </a:extLst>
          </p:cNvPr>
          <p:cNvSpPr txBox="1"/>
          <p:nvPr/>
        </p:nvSpPr>
        <p:spPr>
          <a:xfrm>
            <a:off x="807849" y="4756675"/>
            <a:ext cx="6094708" cy="1477328"/>
          </a:xfrm>
          <a:prstGeom prst="rect">
            <a:avLst/>
          </a:prstGeom>
          <a:noFill/>
        </p:spPr>
        <p:txBody>
          <a:bodyPr wrap="square">
            <a:spAutoFit/>
          </a:bodyPr>
          <a:lstStyle/>
          <a:p>
            <a:pPr marL="285750" indent="-285750">
              <a:buFont typeface="Arial" panose="020B0604020202020204" pitchFamily="34" charset="0"/>
              <a:buChar char="•"/>
            </a:pPr>
            <a:r>
              <a:rPr lang="en-US" dirty="0"/>
              <a:t>Bagging reduces variance by averaging multiple models.</a:t>
            </a:r>
          </a:p>
          <a:p>
            <a:pPr marL="285750" indent="-285750">
              <a:buFont typeface="Arial" panose="020B0604020202020204" pitchFamily="34" charset="0"/>
              <a:buChar char="•"/>
            </a:pPr>
            <a:r>
              <a:rPr lang="en-US" dirty="0"/>
              <a:t>Boosting reduces bias by sequentially improving weak</a:t>
            </a:r>
          </a:p>
          <a:p>
            <a:r>
              <a:rPr lang="en-US" dirty="0"/>
              <a:t>     learners.</a:t>
            </a:r>
          </a:p>
          <a:p>
            <a:pPr marL="285750" indent="-285750">
              <a:buFont typeface="Arial" panose="020B0604020202020204" pitchFamily="34" charset="0"/>
              <a:buChar char="•"/>
            </a:pPr>
            <a:r>
              <a:rPr lang="en-US" dirty="0"/>
              <a:t>Cross-validation ensures robust model evaluation. </a:t>
            </a:r>
          </a:p>
          <a:p>
            <a:pPr marL="285750" indent="-285750">
              <a:buFont typeface="Arial" panose="020B0604020202020204" pitchFamily="34" charset="0"/>
              <a:buChar char="•"/>
            </a:pPr>
            <a:r>
              <a:rPr lang="en-US" dirty="0"/>
              <a:t>Use proper evaluation metrics to quantify performance</a:t>
            </a:r>
            <a:endParaRPr lang="en-IN" dirty="0"/>
          </a:p>
        </p:txBody>
      </p:sp>
      <p:pic>
        <p:nvPicPr>
          <p:cNvPr id="10" name="Content Placeholder 9">
            <a:extLst>
              <a:ext uri="{FF2B5EF4-FFF2-40B4-BE49-F238E27FC236}">
                <a16:creationId xmlns:a16="http://schemas.microsoft.com/office/drawing/2014/main" id="{5043633A-29B0-9DDE-035F-8A55E5133B92}"/>
              </a:ext>
            </a:extLst>
          </p:cNvPr>
          <p:cNvPicPr>
            <a:picLocks noGrp="1" noChangeAspect="1"/>
          </p:cNvPicPr>
          <p:nvPr>
            <p:ph sz="half" idx="2"/>
          </p:nvPr>
        </p:nvPicPr>
        <p:blipFill>
          <a:blip r:embed="rId3"/>
          <a:stretch>
            <a:fillRect/>
          </a:stretch>
        </p:blipFill>
        <p:spPr>
          <a:xfrm>
            <a:off x="3452133" y="1649748"/>
            <a:ext cx="8544961" cy="2154436"/>
          </a:xfrm>
          <a:prstGeom prst="rect">
            <a:avLst/>
          </a:prstGeom>
        </p:spPr>
      </p:pic>
    </p:spTree>
    <p:extLst>
      <p:ext uri="{BB962C8B-B14F-4D97-AF65-F5344CB8AC3E}">
        <p14:creationId xmlns:p14="http://schemas.microsoft.com/office/powerpoint/2010/main" val="3779247485"/>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8558-2542-445D-CEBC-26E9FB0C6144}"/>
              </a:ext>
            </a:extLst>
          </p:cNvPr>
          <p:cNvSpPr>
            <a:spLocks noGrp="1"/>
          </p:cNvSpPr>
          <p:nvPr>
            <p:ph type="title"/>
          </p:nvPr>
        </p:nvSpPr>
        <p:spPr>
          <a:xfrm>
            <a:off x="4180375" y="316715"/>
            <a:ext cx="5308682" cy="567997"/>
          </a:xfrm>
        </p:spPr>
        <p:txBody>
          <a:bodyPr/>
          <a:lstStyle/>
          <a:p>
            <a:r>
              <a:rPr lang="en-IN" dirty="0"/>
              <a:t>Steps in Feature Engineering</a:t>
            </a:r>
          </a:p>
        </p:txBody>
      </p:sp>
      <p:sp>
        <p:nvSpPr>
          <p:cNvPr id="7" name="Content Placeholder 6">
            <a:extLst>
              <a:ext uri="{FF2B5EF4-FFF2-40B4-BE49-F238E27FC236}">
                <a16:creationId xmlns:a16="http://schemas.microsoft.com/office/drawing/2014/main" id="{93205A4D-8006-AAAF-5A88-50383D5CED51}"/>
              </a:ext>
            </a:extLst>
          </p:cNvPr>
          <p:cNvSpPr>
            <a:spLocks noGrp="1"/>
          </p:cNvSpPr>
          <p:nvPr>
            <p:ph idx="1"/>
          </p:nvPr>
        </p:nvSpPr>
        <p:spPr/>
        <p:txBody>
          <a:bodyPr>
            <a:noAutofit/>
          </a:bodyPr>
          <a:lstStyle/>
          <a:p>
            <a:pPr fontAlgn="base"/>
            <a:r>
              <a:rPr lang="en-US" sz="2400" b="1" dirty="0"/>
              <a:t>Data Cleansing:</a:t>
            </a:r>
            <a:r>
              <a:rPr lang="en-US" sz="2400" dirty="0"/>
              <a:t> Identify and correct errors or inconsistencies in the dataset to ensure data quality and reliability.</a:t>
            </a:r>
          </a:p>
          <a:p>
            <a:pPr fontAlgn="base"/>
            <a:r>
              <a:rPr lang="en-US" sz="2400" b="1" dirty="0"/>
              <a:t>Data Transformation:</a:t>
            </a:r>
            <a:r>
              <a:rPr lang="en-US" sz="2400" dirty="0"/>
              <a:t> Transform raw data into a format suitable for modeling including scaling, normalization and encoding.</a:t>
            </a:r>
          </a:p>
          <a:p>
            <a:pPr fontAlgn="base"/>
            <a:r>
              <a:rPr lang="en-US" sz="2400" b="1" dirty="0"/>
              <a:t>Feature Extraction:</a:t>
            </a:r>
            <a:r>
              <a:rPr lang="en-US" sz="2400" dirty="0"/>
              <a:t> Create new features by combining or deriving information from existing ones to provide more meaningful input to the model.</a:t>
            </a:r>
          </a:p>
          <a:p>
            <a:pPr fontAlgn="base"/>
            <a:r>
              <a:rPr lang="en-US" sz="2400" b="1" dirty="0"/>
              <a:t>Feature Selection:</a:t>
            </a:r>
            <a:r>
              <a:rPr lang="en-US" sz="2400" dirty="0"/>
              <a:t> Choose the most relevant features for the model using techniques like correlation </a:t>
            </a:r>
            <a:r>
              <a:rPr lang="en-US" sz="3200" dirty="0"/>
              <a:t>analysis</a:t>
            </a:r>
            <a:r>
              <a:rPr lang="en-US" sz="2400" dirty="0"/>
              <a:t>, mutual information and stepwise regression.</a:t>
            </a:r>
          </a:p>
          <a:p>
            <a:pPr fontAlgn="base"/>
            <a:r>
              <a:rPr lang="en-US" sz="2400" b="1" dirty="0"/>
              <a:t>Feature Iteration:</a:t>
            </a:r>
            <a:r>
              <a:rPr lang="en-US" sz="2400" dirty="0"/>
              <a:t> Continuously refine features based on model performance by adding, removing or modifying features for improvement.</a:t>
            </a:r>
          </a:p>
          <a:p>
            <a:endParaRPr lang="en-IN" sz="2400" dirty="0"/>
          </a:p>
        </p:txBody>
      </p:sp>
    </p:spTree>
    <p:extLst>
      <p:ext uri="{BB962C8B-B14F-4D97-AF65-F5344CB8AC3E}">
        <p14:creationId xmlns:p14="http://schemas.microsoft.com/office/powerpoint/2010/main" val="134484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867F-D973-C6BF-D2B9-A415295A7CD5}"/>
              </a:ext>
            </a:extLst>
          </p:cNvPr>
          <p:cNvSpPr>
            <a:spLocks noGrp="1"/>
          </p:cNvSpPr>
          <p:nvPr>
            <p:ph type="title"/>
          </p:nvPr>
        </p:nvSpPr>
        <p:spPr>
          <a:xfrm>
            <a:off x="2869160" y="311897"/>
            <a:ext cx="7586055" cy="360963"/>
          </a:xfrm>
        </p:spPr>
        <p:txBody>
          <a:bodyPr/>
          <a:lstStyle/>
          <a:p>
            <a:r>
              <a:rPr lang="en-US" dirty="0"/>
              <a:t>Statistical Decision Making in Machine Learning</a:t>
            </a:r>
            <a:endParaRPr lang="en-IN" dirty="0"/>
          </a:p>
        </p:txBody>
      </p:sp>
      <p:sp>
        <p:nvSpPr>
          <p:cNvPr id="3" name="Content Placeholder 2">
            <a:extLst>
              <a:ext uri="{FF2B5EF4-FFF2-40B4-BE49-F238E27FC236}">
                <a16:creationId xmlns:a16="http://schemas.microsoft.com/office/drawing/2014/main" id="{B7E34431-788D-A19A-7544-1D522823DC33}"/>
              </a:ext>
            </a:extLst>
          </p:cNvPr>
          <p:cNvSpPr>
            <a:spLocks noGrp="1"/>
          </p:cNvSpPr>
          <p:nvPr>
            <p:ph idx="1"/>
          </p:nvPr>
        </p:nvSpPr>
        <p:spPr>
          <a:xfrm>
            <a:off x="710503" y="1489263"/>
            <a:ext cx="10770994" cy="2462213"/>
          </a:xfrm>
        </p:spPr>
        <p:txBody>
          <a:bodyPr/>
          <a:lstStyle/>
          <a:p>
            <a:r>
              <a:rPr lang="en-US" sz="3200" dirty="0"/>
              <a:t>What is decision making in ML?</a:t>
            </a:r>
          </a:p>
          <a:p>
            <a:r>
              <a:rPr lang="en-US" sz="3200" dirty="0"/>
              <a:t>Role of statistics in choosing optimal outcomes</a:t>
            </a:r>
          </a:p>
          <a:p>
            <a:r>
              <a:rPr lang="en-US" sz="3200" dirty="0"/>
              <a:t>Applications: fraud detection, diagnostics, recommendation engines</a:t>
            </a:r>
          </a:p>
          <a:p>
            <a:endParaRPr lang="en-IN" sz="3200" dirty="0"/>
          </a:p>
        </p:txBody>
      </p:sp>
    </p:spTree>
    <p:extLst>
      <p:ext uri="{BB962C8B-B14F-4D97-AF65-F5344CB8AC3E}">
        <p14:creationId xmlns:p14="http://schemas.microsoft.com/office/powerpoint/2010/main" val="73093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8AB7-51F4-C2F6-D07B-F60E7B8BC327}"/>
              </a:ext>
            </a:extLst>
          </p:cNvPr>
          <p:cNvSpPr>
            <a:spLocks noGrp="1"/>
          </p:cNvSpPr>
          <p:nvPr>
            <p:ph type="title"/>
          </p:nvPr>
        </p:nvSpPr>
        <p:spPr>
          <a:xfrm>
            <a:off x="3576525" y="591076"/>
            <a:ext cx="4057852" cy="360963"/>
          </a:xfrm>
        </p:spPr>
        <p:txBody>
          <a:bodyPr/>
          <a:lstStyle/>
          <a:p>
            <a:r>
              <a:rPr lang="en-US" dirty="0"/>
              <a:t>Types of Decisions in ML</a:t>
            </a:r>
            <a:endParaRPr lang="en-IN" dirty="0"/>
          </a:p>
        </p:txBody>
      </p:sp>
      <p:sp>
        <p:nvSpPr>
          <p:cNvPr id="3" name="Content Placeholder 2">
            <a:extLst>
              <a:ext uri="{FF2B5EF4-FFF2-40B4-BE49-F238E27FC236}">
                <a16:creationId xmlns:a16="http://schemas.microsoft.com/office/drawing/2014/main" id="{28566A97-88AF-3836-E827-6B800D19DE91}"/>
              </a:ext>
            </a:extLst>
          </p:cNvPr>
          <p:cNvSpPr>
            <a:spLocks noGrp="1"/>
          </p:cNvSpPr>
          <p:nvPr>
            <p:ph idx="1"/>
          </p:nvPr>
        </p:nvSpPr>
        <p:spPr>
          <a:xfrm>
            <a:off x="710503" y="1489263"/>
            <a:ext cx="10770994" cy="1969770"/>
          </a:xfrm>
        </p:spPr>
        <p:txBody>
          <a:bodyPr/>
          <a:lstStyle/>
          <a:p>
            <a:pPr marL="457200" indent="-457200">
              <a:buFont typeface="Arial" panose="020B0604020202020204" pitchFamily="34" charset="0"/>
              <a:buChar char="•"/>
            </a:pPr>
            <a:r>
              <a:rPr lang="en-IN" sz="3200" dirty="0"/>
              <a:t>Classification vs Regression</a:t>
            </a:r>
          </a:p>
          <a:p>
            <a:pPr marL="457200" indent="-457200">
              <a:buFont typeface="Arial" panose="020B0604020202020204" pitchFamily="34" charset="0"/>
              <a:buChar char="•"/>
            </a:pPr>
            <a:r>
              <a:rPr lang="en-IN" sz="3200" dirty="0"/>
              <a:t>Hard vs Soft classification</a:t>
            </a:r>
          </a:p>
          <a:p>
            <a:pPr marL="457200" indent="-457200">
              <a:buFont typeface="Arial" panose="020B0604020202020204" pitchFamily="34" charset="0"/>
              <a:buChar char="•"/>
            </a:pPr>
            <a:r>
              <a:rPr lang="en-IN" sz="3200" dirty="0"/>
              <a:t>Probabilistic vs Deterministic decision-making</a:t>
            </a:r>
          </a:p>
          <a:p>
            <a:pPr marL="457200" indent="-457200">
              <a:buFont typeface="Arial" panose="020B0604020202020204" pitchFamily="34" charset="0"/>
              <a:buChar char="•"/>
            </a:pPr>
            <a:endParaRPr lang="en-IN" sz="3200" dirty="0"/>
          </a:p>
        </p:txBody>
      </p:sp>
    </p:spTree>
    <p:extLst>
      <p:ext uri="{BB962C8B-B14F-4D97-AF65-F5344CB8AC3E}">
        <p14:creationId xmlns:p14="http://schemas.microsoft.com/office/powerpoint/2010/main" val="1094707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03BCF4-6914-5DAE-768B-4E96059C6C2D}"/>
              </a:ext>
            </a:extLst>
          </p:cNvPr>
          <p:cNvPicPr>
            <a:picLocks noChangeAspect="1"/>
          </p:cNvPicPr>
          <p:nvPr/>
        </p:nvPicPr>
        <p:blipFill>
          <a:blip r:embed="rId2"/>
          <a:stretch>
            <a:fillRect/>
          </a:stretch>
        </p:blipFill>
        <p:spPr>
          <a:xfrm>
            <a:off x="98027" y="4615145"/>
            <a:ext cx="6614927" cy="1646874"/>
          </a:xfrm>
          <a:prstGeom prst="rect">
            <a:avLst/>
          </a:prstGeom>
        </p:spPr>
      </p:pic>
      <p:pic>
        <p:nvPicPr>
          <p:cNvPr id="5" name="Picture 4">
            <a:extLst>
              <a:ext uri="{FF2B5EF4-FFF2-40B4-BE49-F238E27FC236}">
                <a16:creationId xmlns:a16="http://schemas.microsoft.com/office/drawing/2014/main" id="{57347713-699A-21F4-BCCB-B3B50F4A55B5}"/>
              </a:ext>
            </a:extLst>
          </p:cNvPr>
          <p:cNvPicPr>
            <a:picLocks noChangeAspect="1"/>
          </p:cNvPicPr>
          <p:nvPr/>
        </p:nvPicPr>
        <p:blipFill>
          <a:blip r:embed="rId3"/>
          <a:srcRect l="452" t="11466" r="2723" b="-449"/>
          <a:stretch>
            <a:fillRect/>
          </a:stretch>
        </p:blipFill>
        <p:spPr>
          <a:xfrm>
            <a:off x="4243239" y="1700270"/>
            <a:ext cx="7948761" cy="3774953"/>
          </a:xfrm>
          <a:prstGeom prst="rect">
            <a:avLst/>
          </a:prstGeom>
        </p:spPr>
      </p:pic>
      <p:sp>
        <p:nvSpPr>
          <p:cNvPr id="2" name="Title 1">
            <a:extLst>
              <a:ext uri="{FF2B5EF4-FFF2-40B4-BE49-F238E27FC236}">
                <a16:creationId xmlns:a16="http://schemas.microsoft.com/office/drawing/2014/main" id="{E7C793A3-D1EE-5065-80D1-732A0C700CF1}"/>
              </a:ext>
            </a:extLst>
          </p:cNvPr>
          <p:cNvSpPr>
            <a:spLocks noGrp="1"/>
          </p:cNvSpPr>
          <p:nvPr>
            <p:ph type="title"/>
          </p:nvPr>
        </p:nvSpPr>
        <p:spPr>
          <a:xfrm>
            <a:off x="3533394" y="423466"/>
            <a:ext cx="4402908" cy="390748"/>
          </a:xfrm>
        </p:spPr>
        <p:txBody>
          <a:bodyPr/>
          <a:lstStyle/>
          <a:p>
            <a:pPr algn="ctr"/>
            <a:r>
              <a:rPr lang="en-IN" dirty="0"/>
              <a:t>Key Concepts</a:t>
            </a:r>
          </a:p>
        </p:txBody>
      </p:sp>
      <p:sp>
        <p:nvSpPr>
          <p:cNvPr id="3" name="Content Placeholder 2">
            <a:extLst>
              <a:ext uri="{FF2B5EF4-FFF2-40B4-BE49-F238E27FC236}">
                <a16:creationId xmlns:a16="http://schemas.microsoft.com/office/drawing/2014/main" id="{A06C24CA-2D3D-59F6-5777-5204BEF46FD2}"/>
              </a:ext>
            </a:extLst>
          </p:cNvPr>
          <p:cNvSpPr>
            <a:spLocks noGrp="1"/>
          </p:cNvSpPr>
          <p:nvPr>
            <p:ph idx="1"/>
          </p:nvPr>
        </p:nvSpPr>
        <p:spPr>
          <a:xfrm>
            <a:off x="98027" y="1330938"/>
            <a:ext cx="4620622" cy="1846659"/>
          </a:xfrm>
        </p:spPr>
        <p:txBody>
          <a:bodyPr/>
          <a:lstStyle/>
          <a:p>
            <a:r>
              <a:rPr lang="en-US" sz="2000" dirty="0"/>
              <a:t> </a:t>
            </a:r>
            <a:r>
              <a:rPr lang="en-US" sz="2000" dirty="0">
                <a:solidFill>
                  <a:srgbClr val="FF0000"/>
                </a:solidFill>
              </a:rPr>
              <a:t>Hypothesis Space: </a:t>
            </a:r>
            <a:r>
              <a:rPr lang="en-US" sz="2000" dirty="0"/>
              <a:t>Set of all models</a:t>
            </a:r>
          </a:p>
          <a:p>
            <a:r>
              <a:rPr lang="en-US" sz="2000" dirty="0"/>
              <a:t> </a:t>
            </a:r>
            <a:r>
              <a:rPr lang="en-US" sz="2000" dirty="0">
                <a:solidFill>
                  <a:srgbClr val="FF0000"/>
                </a:solidFill>
              </a:rPr>
              <a:t>Decision Function f(x): </a:t>
            </a:r>
            <a:r>
              <a:rPr lang="en-US" sz="2000" dirty="0"/>
              <a:t>Predicts outcome from input</a:t>
            </a:r>
          </a:p>
          <a:p>
            <a:r>
              <a:rPr lang="en-US" sz="2000" dirty="0"/>
              <a:t> </a:t>
            </a:r>
            <a:r>
              <a:rPr lang="en-US" sz="2000" dirty="0">
                <a:solidFill>
                  <a:srgbClr val="FF0000"/>
                </a:solidFill>
              </a:rPr>
              <a:t>Loss Function L(y, ŷ): </a:t>
            </a:r>
            <a:r>
              <a:rPr lang="en-US" sz="2000" dirty="0"/>
              <a:t>Measures error in decision</a:t>
            </a:r>
          </a:p>
          <a:p>
            <a:endParaRPr lang="en-IN" sz="2000" dirty="0"/>
          </a:p>
        </p:txBody>
      </p:sp>
      <p:sp>
        <p:nvSpPr>
          <p:cNvPr id="6" name="TextBox 5">
            <a:extLst>
              <a:ext uri="{FF2B5EF4-FFF2-40B4-BE49-F238E27FC236}">
                <a16:creationId xmlns:a16="http://schemas.microsoft.com/office/drawing/2014/main" id="{05261C65-15F5-69A2-A15C-DF906AFC1D35}"/>
              </a:ext>
            </a:extLst>
          </p:cNvPr>
          <p:cNvSpPr txBox="1"/>
          <p:nvPr/>
        </p:nvSpPr>
        <p:spPr>
          <a:xfrm>
            <a:off x="6712954" y="1330938"/>
            <a:ext cx="6094562" cy="369332"/>
          </a:xfrm>
          <a:prstGeom prst="rect">
            <a:avLst/>
          </a:prstGeom>
          <a:noFill/>
        </p:spPr>
        <p:txBody>
          <a:bodyPr wrap="square">
            <a:spAutoFit/>
          </a:bodyPr>
          <a:lstStyle/>
          <a:p>
            <a:r>
              <a:rPr lang="en-IN" b="1" dirty="0">
                <a:solidFill>
                  <a:srgbClr val="FF0000"/>
                </a:solidFill>
              </a:rPr>
              <a:t>Risk Minimization Principle</a:t>
            </a:r>
          </a:p>
        </p:txBody>
      </p:sp>
    </p:spTree>
    <p:extLst>
      <p:ext uri="{BB962C8B-B14F-4D97-AF65-F5344CB8AC3E}">
        <p14:creationId xmlns:p14="http://schemas.microsoft.com/office/powerpoint/2010/main" val="1752862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91590" y="311896"/>
            <a:ext cx="3410870" cy="654261"/>
          </a:xfrm>
        </p:spPr>
        <p:txBody>
          <a:bodyPr/>
          <a:lstStyle/>
          <a:p>
            <a:r>
              <a:rPr dirty="0"/>
              <a:t>Summary</a:t>
            </a:r>
          </a:p>
        </p:txBody>
      </p:sp>
      <p:sp>
        <p:nvSpPr>
          <p:cNvPr id="3" name="Content Placeholder 2"/>
          <p:cNvSpPr>
            <a:spLocks noGrp="1"/>
          </p:cNvSpPr>
          <p:nvPr>
            <p:ph idx="1"/>
          </p:nvPr>
        </p:nvSpPr>
        <p:spPr>
          <a:xfrm>
            <a:off x="710503" y="1489263"/>
            <a:ext cx="10770994" cy="1477328"/>
          </a:xfrm>
        </p:spPr>
        <p:txBody>
          <a:bodyPr/>
          <a:lstStyle/>
          <a:p>
            <a:pPr marL="457200" indent="-457200">
              <a:buFont typeface="Arial" panose="020B0604020202020204" pitchFamily="34" charset="0"/>
              <a:buChar char="•"/>
            </a:pPr>
            <a:r>
              <a:rPr sz="3200" dirty="0"/>
              <a:t>Statistical decision making formalizes ML decisions</a:t>
            </a:r>
          </a:p>
          <a:p>
            <a:pPr marL="457200" indent="-457200">
              <a:buFont typeface="Arial" panose="020B0604020202020204" pitchFamily="34" charset="0"/>
              <a:buChar char="•"/>
            </a:pPr>
            <a:r>
              <a:rPr sz="3200" dirty="0"/>
              <a:t> Minimizing risk leads to optimal models</a:t>
            </a:r>
          </a:p>
          <a:p>
            <a:pPr marL="457200" indent="-457200">
              <a:buFont typeface="Arial" panose="020B0604020202020204" pitchFamily="34" charset="0"/>
              <a:buChar char="•"/>
            </a:pPr>
            <a:r>
              <a:rPr sz="3200" dirty="0"/>
              <a:t> Foundation for supervised learning strategies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91E4-3C89-4ADB-0C96-BFCBE72540C8}"/>
              </a:ext>
            </a:extLst>
          </p:cNvPr>
          <p:cNvSpPr>
            <a:spLocks noGrp="1"/>
          </p:cNvSpPr>
          <p:nvPr>
            <p:ph type="title"/>
          </p:nvPr>
        </p:nvSpPr>
        <p:spPr>
          <a:xfrm>
            <a:off x="3498888" y="311897"/>
            <a:ext cx="5386319" cy="421348"/>
          </a:xfrm>
        </p:spPr>
        <p:txBody>
          <a:bodyPr/>
          <a:lstStyle/>
          <a:p>
            <a:r>
              <a:rPr lang="en-IN" dirty="0"/>
              <a:t>The problem of classification </a:t>
            </a:r>
          </a:p>
        </p:txBody>
      </p:sp>
      <p:sp>
        <p:nvSpPr>
          <p:cNvPr id="3" name="Content Placeholder 2">
            <a:extLst>
              <a:ext uri="{FF2B5EF4-FFF2-40B4-BE49-F238E27FC236}">
                <a16:creationId xmlns:a16="http://schemas.microsoft.com/office/drawing/2014/main" id="{9DE5B7AD-F466-BDDB-E055-C8C0FC308F99}"/>
              </a:ext>
            </a:extLst>
          </p:cNvPr>
          <p:cNvSpPr>
            <a:spLocks noGrp="1"/>
          </p:cNvSpPr>
          <p:nvPr>
            <p:ph idx="1"/>
          </p:nvPr>
        </p:nvSpPr>
        <p:spPr>
          <a:xfrm>
            <a:off x="710503" y="1489262"/>
            <a:ext cx="10564222" cy="3447098"/>
          </a:xfrm>
        </p:spPr>
        <p:txBody>
          <a:bodyPr/>
          <a:lstStyle/>
          <a:p>
            <a:pPr algn="just"/>
            <a:r>
              <a:rPr lang="en-US" sz="3200" dirty="0"/>
              <a:t>A </a:t>
            </a:r>
            <a:r>
              <a:rPr lang="en-US" sz="3200" b="1" dirty="0"/>
              <a:t>classification problem</a:t>
            </a:r>
            <a:r>
              <a:rPr lang="en-US" sz="3200" dirty="0"/>
              <a:t> in machine learning is one where you categorize data instances into discrete </a:t>
            </a:r>
            <a:r>
              <a:rPr lang="en-US" sz="3200" b="1" dirty="0"/>
              <a:t>labels or classes</a:t>
            </a:r>
            <a:r>
              <a:rPr lang="en-US" sz="3200" dirty="0"/>
              <a:t> (e.g. “spam” vs. “not spam,” or “disease” vs. “no disease”). </a:t>
            </a:r>
          </a:p>
          <a:p>
            <a:pPr algn="just"/>
            <a:r>
              <a:rPr lang="en-US" sz="3200" dirty="0"/>
              <a:t>It differs from </a:t>
            </a:r>
            <a:r>
              <a:rPr lang="en-US" sz="3200" dirty="0">
                <a:solidFill>
                  <a:srgbClr val="FF0000"/>
                </a:solidFill>
              </a:rPr>
              <a:t>regression</a:t>
            </a:r>
            <a:r>
              <a:rPr lang="en-US" sz="3200" dirty="0"/>
              <a:t>, which predicts continuous outcomes. Classification tasks include both </a:t>
            </a:r>
            <a:r>
              <a:rPr lang="en-US" sz="3200" b="1" dirty="0"/>
              <a:t>binary</a:t>
            </a:r>
            <a:r>
              <a:rPr lang="en-US" sz="3200" dirty="0"/>
              <a:t> and </a:t>
            </a:r>
            <a:r>
              <a:rPr lang="en-US" sz="3200" b="1" dirty="0"/>
              <a:t>multinomial</a:t>
            </a:r>
            <a:r>
              <a:rPr lang="en-US" sz="3200" dirty="0"/>
              <a:t> cases, with outputs often represented as hard assignments or probabilities </a:t>
            </a:r>
            <a:endParaRPr lang="en-IN" sz="3200" dirty="0"/>
          </a:p>
        </p:txBody>
      </p:sp>
    </p:spTree>
    <p:extLst>
      <p:ext uri="{BB962C8B-B14F-4D97-AF65-F5344CB8AC3E}">
        <p14:creationId xmlns:p14="http://schemas.microsoft.com/office/powerpoint/2010/main" val="2358367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98D9E0-B64F-2DB6-E5A5-2C75644F4B83}"/>
              </a:ext>
            </a:extLst>
          </p:cNvPr>
          <p:cNvSpPr>
            <a:spLocks noGrp="1"/>
          </p:cNvSpPr>
          <p:nvPr>
            <p:ph type="body" idx="1"/>
          </p:nvPr>
        </p:nvSpPr>
        <p:spPr>
          <a:xfrm>
            <a:off x="710503" y="2386410"/>
            <a:ext cx="10770994" cy="1477328"/>
          </a:xfrm>
        </p:spPr>
        <p:txBody>
          <a:bodyPr/>
          <a:lstStyle/>
          <a:p>
            <a:pPr algn="ctr"/>
            <a:r>
              <a:rPr lang="en-IN" sz="3200" b="1" dirty="0"/>
              <a:t>Classifiers: </a:t>
            </a:r>
            <a:r>
              <a:rPr lang="en-IN" sz="3200" dirty="0"/>
              <a:t>Naïve Bayes classification - Bayesian networks - Decision Tree Classifier - Random Forest Classifier - K-Nearest </a:t>
            </a:r>
            <a:r>
              <a:rPr lang="en-IN" sz="3200" dirty="0" err="1"/>
              <a:t>Neighbor</a:t>
            </a:r>
            <a:r>
              <a:rPr lang="en-IN" sz="3200" dirty="0"/>
              <a:t> classification - Support Vector Machines. </a:t>
            </a:r>
          </a:p>
        </p:txBody>
      </p:sp>
    </p:spTree>
    <p:extLst>
      <p:ext uri="{BB962C8B-B14F-4D97-AF65-F5344CB8AC3E}">
        <p14:creationId xmlns:p14="http://schemas.microsoft.com/office/powerpoint/2010/main" val="276463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212B26-4AE1-6DE1-902D-636CBA774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D473F-1DC6-BB33-098C-2C8DBE4FC539}"/>
              </a:ext>
            </a:extLst>
          </p:cNvPr>
          <p:cNvSpPr>
            <a:spLocks noGrp="1"/>
          </p:cNvSpPr>
          <p:nvPr>
            <p:ph type="title"/>
          </p:nvPr>
        </p:nvSpPr>
        <p:spPr>
          <a:xfrm>
            <a:off x="3263956" y="224348"/>
            <a:ext cx="5989907" cy="390748"/>
          </a:xfrm>
        </p:spPr>
        <p:txBody>
          <a:bodyPr/>
          <a:lstStyle/>
          <a:p>
            <a:r>
              <a:rPr lang="en-IN" dirty="0"/>
              <a:t>8.3.2 Naive Bayesian Classification</a:t>
            </a:r>
          </a:p>
        </p:txBody>
      </p:sp>
      <p:sp>
        <p:nvSpPr>
          <p:cNvPr id="3" name="Text Placeholder 2">
            <a:extLst>
              <a:ext uri="{FF2B5EF4-FFF2-40B4-BE49-F238E27FC236}">
                <a16:creationId xmlns:a16="http://schemas.microsoft.com/office/drawing/2014/main" id="{3A7D80B7-52D1-5E57-ADEC-CB3040F31293}"/>
              </a:ext>
            </a:extLst>
          </p:cNvPr>
          <p:cNvSpPr>
            <a:spLocks noGrp="1"/>
          </p:cNvSpPr>
          <p:nvPr>
            <p:ph type="body" idx="1"/>
          </p:nvPr>
        </p:nvSpPr>
        <p:spPr>
          <a:xfrm>
            <a:off x="147484" y="1322115"/>
            <a:ext cx="11887200" cy="4917436"/>
          </a:xfrm>
        </p:spPr>
        <p:txBody>
          <a:bodyPr/>
          <a:lstStyle/>
          <a:p>
            <a:pPr algn="just">
              <a:lnSpc>
                <a:spcPct val="150000"/>
              </a:lnSpc>
            </a:pPr>
            <a:r>
              <a:rPr lang="en-US" sz="2400" dirty="0"/>
              <a:t>The </a:t>
            </a:r>
            <a:r>
              <a:rPr lang="en-US" sz="2400" dirty="0">
                <a:solidFill>
                  <a:schemeClr val="accent6">
                    <a:lumMod val="50000"/>
                  </a:schemeClr>
                </a:solidFill>
              </a:rPr>
              <a:t>naive Bayesian classifier, or simple Bayesian classifier, works as follows</a:t>
            </a:r>
            <a:r>
              <a:rPr lang="en-US" sz="2400" dirty="0"/>
              <a:t>:</a:t>
            </a:r>
          </a:p>
          <a:p>
            <a:pPr marL="457200" indent="-457200" algn="just">
              <a:lnSpc>
                <a:spcPct val="150000"/>
              </a:lnSpc>
              <a:buAutoNum type="arabicPeriod"/>
            </a:pPr>
            <a:r>
              <a:rPr lang="en-US" sz="2400" dirty="0"/>
              <a:t>Let D be a training </a:t>
            </a:r>
            <a:r>
              <a:rPr lang="en-US" sz="2400" dirty="0">
                <a:solidFill>
                  <a:schemeClr val="accent6">
                    <a:lumMod val="75000"/>
                  </a:schemeClr>
                </a:solidFill>
              </a:rPr>
              <a:t>set of tuples and their associated class labels</a:t>
            </a:r>
            <a:r>
              <a:rPr lang="en-US" sz="2400" dirty="0"/>
              <a:t>. </a:t>
            </a:r>
          </a:p>
          <a:p>
            <a:pPr marL="457200" indent="-457200" algn="just">
              <a:lnSpc>
                <a:spcPct val="150000"/>
              </a:lnSpc>
              <a:buAutoNum type="arabicPeriod"/>
            </a:pPr>
            <a:r>
              <a:rPr lang="en-US" sz="2400" dirty="0"/>
              <a:t>As usual, each tuple is represented by an n-dimensional attribute vector, </a:t>
            </a:r>
            <a:r>
              <a:rPr lang="en-US" sz="2400" dirty="0">
                <a:solidFill>
                  <a:srgbClr val="0000FF"/>
                </a:solidFill>
              </a:rPr>
              <a:t>X = (x</a:t>
            </a:r>
            <a:r>
              <a:rPr lang="en-US" sz="2400" baseline="-25000" dirty="0">
                <a:solidFill>
                  <a:srgbClr val="0000FF"/>
                </a:solidFill>
              </a:rPr>
              <a:t>1</a:t>
            </a:r>
            <a:r>
              <a:rPr lang="en-US" sz="2400" dirty="0">
                <a:solidFill>
                  <a:srgbClr val="0000FF"/>
                </a:solidFill>
              </a:rPr>
              <a:t>, x</a:t>
            </a:r>
            <a:r>
              <a:rPr lang="en-US" sz="2400" baseline="-25000" dirty="0">
                <a:solidFill>
                  <a:srgbClr val="0000FF"/>
                </a:solidFill>
              </a:rPr>
              <a:t>2</a:t>
            </a:r>
            <a:r>
              <a:rPr lang="en-US" sz="2400" dirty="0">
                <a:solidFill>
                  <a:srgbClr val="0000FF"/>
                </a:solidFill>
              </a:rPr>
              <a:t>,..., </a:t>
            </a:r>
            <a:r>
              <a:rPr lang="en-US" sz="2400" dirty="0" err="1">
                <a:solidFill>
                  <a:srgbClr val="0000FF"/>
                </a:solidFill>
              </a:rPr>
              <a:t>x</a:t>
            </a:r>
            <a:r>
              <a:rPr lang="en-US" sz="2400" baseline="-25000" dirty="0" err="1">
                <a:solidFill>
                  <a:srgbClr val="0000FF"/>
                </a:solidFill>
              </a:rPr>
              <a:t>n</a:t>
            </a:r>
            <a:r>
              <a:rPr lang="en-US" sz="2400" dirty="0">
                <a:solidFill>
                  <a:srgbClr val="0000FF"/>
                </a:solidFill>
              </a:rPr>
              <a:t>), </a:t>
            </a:r>
            <a:r>
              <a:rPr lang="en-US" sz="2400" dirty="0"/>
              <a:t>depicting n measurements made on the tuple from n attributes, respectively, </a:t>
            </a:r>
            <a:r>
              <a:rPr lang="en-US" sz="2400" dirty="0">
                <a:solidFill>
                  <a:srgbClr val="0000FF"/>
                </a:solidFill>
              </a:rPr>
              <a:t>A</a:t>
            </a:r>
            <a:r>
              <a:rPr lang="en-US" sz="2400" baseline="-25000" dirty="0">
                <a:solidFill>
                  <a:srgbClr val="0000FF"/>
                </a:solidFill>
              </a:rPr>
              <a:t>1</a:t>
            </a:r>
            <a:r>
              <a:rPr lang="en-US" sz="2400" dirty="0">
                <a:solidFill>
                  <a:srgbClr val="0000FF"/>
                </a:solidFill>
              </a:rPr>
              <a:t>, A</a:t>
            </a:r>
            <a:r>
              <a:rPr lang="en-US" sz="2400" baseline="-25000" dirty="0">
                <a:solidFill>
                  <a:srgbClr val="0000FF"/>
                </a:solidFill>
              </a:rPr>
              <a:t>2</a:t>
            </a:r>
            <a:r>
              <a:rPr lang="en-US" sz="2400" dirty="0">
                <a:solidFill>
                  <a:srgbClr val="0000FF"/>
                </a:solidFill>
              </a:rPr>
              <a:t>,..., A</a:t>
            </a:r>
            <a:r>
              <a:rPr lang="en-US" sz="2400" baseline="-25000" dirty="0">
                <a:solidFill>
                  <a:srgbClr val="0000FF"/>
                </a:solidFill>
              </a:rPr>
              <a:t>n</a:t>
            </a:r>
            <a:r>
              <a:rPr lang="en-US" sz="2400" dirty="0"/>
              <a:t>.</a:t>
            </a:r>
          </a:p>
          <a:p>
            <a:pPr marL="457200" indent="-457200" algn="just">
              <a:lnSpc>
                <a:spcPct val="150000"/>
              </a:lnSpc>
              <a:buAutoNum type="arabicPeriod"/>
            </a:pPr>
            <a:r>
              <a:rPr lang="en-US" sz="2400" dirty="0"/>
              <a:t>Suppose that there are m classes, C</a:t>
            </a:r>
            <a:r>
              <a:rPr lang="en-US" sz="2400" baseline="-25000" dirty="0">
                <a:solidFill>
                  <a:srgbClr val="0000FF"/>
                </a:solidFill>
              </a:rPr>
              <a:t>1</a:t>
            </a:r>
            <a:r>
              <a:rPr lang="en-US" sz="2400" dirty="0"/>
              <a:t>, C</a:t>
            </a:r>
            <a:r>
              <a:rPr lang="en-US" sz="2400" baseline="-25000" dirty="0">
                <a:solidFill>
                  <a:srgbClr val="0000FF"/>
                </a:solidFill>
              </a:rPr>
              <a:t>2</a:t>
            </a:r>
            <a:r>
              <a:rPr lang="en-US" sz="2400" dirty="0"/>
              <a:t>,..., C</a:t>
            </a:r>
            <a:r>
              <a:rPr lang="en-US" sz="2400" baseline="-25000" dirty="0">
                <a:solidFill>
                  <a:srgbClr val="0000FF"/>
                </a:solidFill>
              </a:rPr>
              <a:t>m</a:t>
            </a:r>
            <a:r>
              <a:rPr lang="en-US" sz="2400" dirty="0"/>
              <a:t>. Given a tuple, X, the classifier will predict that X belongs to the class </a:t>
            </a:r>
            <a:r>
              <a:rPr lang="en-US" sz="2400" dirty="0">
                <a:solidFill>
                  <a:srgbClr val="FF3399"/>
                </a:solidFill>
              </a:rPr>
              <a:t>having the highest posterior probability, conditioned on X</a:t>
            </a:r>
            <a:r>
              <a:rPr lang="en-US" sz="2400" dirty="0"/>
              <a:t>.</a:t>
            </a:r>
          </a:p>
          <a:p>
            <a:pPr marL="457200" indent="-457200" algn="just">
              <a:lnSpc>
                <a:spcPct val="150000"/>
              </a:lnSpc>
              <a:buAutoNum type="arabicPeriod"/>
            </a:pPr>
            <a:r>
              <a:rPr lang="en-US" sz="2400" dirty="0"/>
              <a:t> That is, the naive Bayesian classifier predicts that tuple X belongs to the class </a:t>
            </a:r>
            <a:r>
              <a:rPr lang="en-US" sz="2400" dirty="0">
                <a:solidFill>
                  <a:srgbClr val="0000FF"/>
                </a:solidFill>
              </a:rPr>
              <a:t>C</a:t>
            </a:r>
            <a:r>
              <a:rPr lang="en-US" sz="2400" baseline="-25000" dirty="0">
                <a:solidFill>
                  <a:srgbClr val="0000FF"/>
                </a:solidFill>
              </a:rPr>
              <a:t>i</a:t>
            </a:r>
            <a:r>
              <a:rPr lang="en-US" sz="2400" dirty="0"/>
              <a:t> if and only if </a:t>
            </a:r>
            <a:r>
              <a:rPr lang="en-US" sz="2400" dirty="0">
                <a:solidFill>
                  <a:srgbClr val="0000FF"/>
                </a:solidFill>
              </a:rPr>
              <a:t>P(C</a:t>
            </a:r>
            <a:r>
              <a:rPr lang="en-US" sz="2400" baseline="-25000" dirty="0">
                <a:solidFill>
                  <a:srgbClr val="0000FF"/>
                </a:solidFill>
              </a:rPr>
              <a:t>i</a:t>
            </a:r>
            <a:r>
              <a:rPr lang="en-US" sz="2400" dirty="0">
                <a:solidFill>
                  <a:srgbClr val="0000FF"/>
                </a:solidFill>
              </a:rPr>
              <a:t> |X) &gt; P(</a:t>
            </a:r>
            <a:r>
              <a:rPr lang="en-US" sz="2400" dirty="0" err="1">
                <a:solidFill>
                  <a:srgbClr val="0000FF"/>
                </a:solidFill>
              </a:rPr>
              <a:t>C</a:t>
            </a:r>
            <a:r>
              <a:rPr lang="en-US" sz="2400" baseline="-25000" dirty="0" err="1">
                <a:solidFill>
                  <a:srgbClr val="0000FF"/>
                </a:solidFill>
              </a:rPr>
              <a:t>j</a:t>
            </a:r>
            <a:r>
              <a:rPr lang="en-US" sz="2400" dirty="0">
                <a:solidFill>
                  <a:srgbClr val="0000FF"/>
                </a:solidFill>
              </a:rPr>
              <a:t> |X) for 1 ≤ j ≤ m,   j     i</a:t>
            </a:r>
            <a:r>
              <a:rPr lang="en-US" sz="2400" dirty="0"/>
              <a:t>.</a:t>
            </a:r>
            <a:endParaRPr lang="en-IN" sz="2400" dirty="0"/>
          </a:p>
        </p:txBody>
      </p:sp>
      <p:pic>
        <p:nvPicPr>
          <p:cNvPr id="5" name="Picture 4">
            <a:extLst>
              <a:ext uri="{FF2B5EF4-FFF2-40B4-BE49-F238E27FC236}">
                <a16:creationId xmlns:a16="http://schemas.microsoft.com/office/drawing/2014/main" id="{BBD7527B-D321-DBC3-C3F5-D79DB98B4708}"/>
              </a:ext>
            </a:extLst>
          </p:cNvPr>
          <p:cNvPicPr>
            <a:picLocks noChangeAspect="1"/>
          </p:cNvPicPr>
          <p:nvPr/>
        </p:nvPicPr>
        <p:blipFill>
          <a:blip r:embed="rId2"/>
          <a:stretch>
            <a:fillRect/>
          </a:stretch>
        </p:blipFill>
        <p:spPr>
          <a:xfrm>
            <a:off x="5736496" y="5868491"/>
            <a:ext cx="266723" cy="312447"/>
          </a:xfrm>
          <a:prstGeom prst="rect">
            <a:avLst/>
          </a:prstGeom>
        </p:spPr>
      </p:pic>
    </p:spTree>
    <p:extLst>
      <p:ext uri="{BB962C8B-B14F-4D97-AF65-F5344CB8AC3E}">
        <p14:creationId xmlns:p14="http://schemas.microsoft.com/office/powerpoint/2010/main" val="315516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58A06A-AF61-29EF-CC48-6C88E9F13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FADC3-B060-0F3E-3CF1-BF35EB402B04}"/>
              </a:ext>
            </a:extLst>
          </p:cNvPr>
          <p:cNvSpPr>
            <a:spLocks noGrp="1"/>
          </p:cNvSpPr>
          <p:nvPr>
            <p:ph type="title"/>
          </p:nvPr>
        </p:nvSpPr>
        <p:spPr>
          <a:xfrm>
            <a:off x="3263956" y="224348"/>
            <a:ext cx="5989907" cy="390748"/>
          </a:xfrm>
        </p:spPr>
        <p:txBody>
          <a:bodyPr/>
          <a:lstStyle/>
          <a:p>
            <a:r>
              <a:rPr lang="en-IN" dirty="0"/>
              <a:t>8.3.2 Naive Bayesian Classification</a:t>
            </a:r>
          </a:p>
        </p:txBody>
      </p:sp>
      <p:sp>
        <p:nvSpPr>
          <p:cNvPr id="3" name="Text Placeholder 2">
            <a:extLst>
              <a:ext uri="{FF2B5EF4-FFF2-40B4-BE49-F238E27FC236}">
                <a16:creationId xmlns:a16="http://schemas.microsoft.com/office/drawing/2014/main" id="{C9E67B92-3EAB-7DC9-5525-071925D47077}"/>
              </a:ext>
            </a:extLst>
          </p:cNvPr>
          <p:cNvSpPr>
            <a:spLocks noGrp="1"/>
          </p:cNvSpPr>
          <p:nvPr>
            <p:ph type="body" idx="1"/>
          </p:nvPr>
        </p:nvSpPr>
        <p:spPr>
          <a:xfrm>
            <a:off x="320838" y="1371276"/>
            <a:ext cx="11550323" cy="3255443"/>
          </a:xfrm>
        </p:spPr>
        <p:txBody>
          <a:bodyPr/>
          <a:lstStyle/>
          <a:p>
            <a:pPr marL="342900" indent="-342900" algn="just">
              <a:lnSpc>
                <a:spcPct val="150000"/>
              </a:lnSpc>
              <a:buFont typeface="Arial" panose="020B0604020202020204" pitchFamily="34" charset="0"/>
              <a:buChar char="•"/>
            </a:pPr>
            <a:r>
              <a:rPr lang="en-US" sz="2400" dirty="0"/>
              <a:t>As P(X) is constant for all classes, only P(</a:t>
            </a:r>
            <a:r>
              <a:rPr lang="en-US" sz="2400" dirty="0" err="1"/>
              <a:t>X|C</a:t>
            </a:r>
            <a:r>
              <a:rPr lang="en-US" sz="2400" baseline="-25000" dirty="0" err="1"/>
              <a:t>i</a:t>
            </a:r>
            <a:r>
              <a:rPr lang="en-US" sz="2400" dirty="0"/>
              <a:t>)P(C</a:t>
            </a:r>
            <a:r>
              <a:rPr lang="en-US" sz="2400" baseline="-25000" dirty="0"/>
              <a:t>i</a:t>
            </a:r>
            <a:r>
              <a:rPr lang="en-US" sz="2400" dirty="0"/>
              <a:t>) needs to be maximized. </a:t>
            </a:r>
          </a:p>
          <a:p>
            <a:pPr marL="342900" indent="-342900" algn="just">
              <a:lnSpc>
                <a:spcPct val="150000"/>
              </a:lnSpc>
              <a:buFont typeface="Arial" panose="020B0604020202020204" pitchFamily="34" charset="0"/>
              <a:buChar char="•"/>
            </a:pPr>
            <a:r>
              <a:rPr lang="en-US" sz="2400" dirty="0"/>
              <a:t>If the class prior probabilities are not known, then it is commonly assumed that the classes are equally likely,(</a:t>
            </a:r>
            <a:r>
              <a:rPr lang="en-US" sz="2400" dirty="0">
                <a:solidFill>
                  <a:srgbClr val="0000FF"/>
                </a:solidFill>
                <a:effectLst>
                  <a:outerShdw blurRad="38100" dist="38100" dir="2700000" algn="tl">
                    <a:srgbClr val="000000">
                      <a:alpha val="43137"/>
                    </a:srgbClr>
                  </a:outerShdw>
                </a:effectLst>
              </a:rPr>
              <a:t>all have same probability of occurrence</a:t>
            </a:r>
            <a:r>
              <a:rPr lang="en-US" sz="2400" dirty="0"/>
              <a:t>) that is, P(C</a:t>
            </a:r>
            <a:r>
              <a:rPr lang="en-US" sz="2400" baseline="-25000" dirty="0"/>
              <a:t>1</a:t>
            </a:r>
            <a:r>
              <a:rPr lang="en-US" sz="2400" dirty="0"/>
              <a:t>) = P(C</a:t>
            </a:r>
            <a:r>
              <a:rPr lang="en-US" sz="2400" baseline="-25000" dirty="0"/>
              <a:t>2</a:t>
            </a:r>
            <a:r>
              <a:rPr lang="en-US" sz="2400" dirty="0"/>
              <a:t>) = ··· = P(C</a:t>
            </a:r>
            <a:r>
              <a:rPr lang="en-US" sz="2400" baseline="-25000" dirty="0"/>
              <a:t>m</a:t>
            </a:r>
            <a:r>
              <a:rPr lang="en-US" sz="2400" dirty="0"/>
              <a:t>). </a:t>
            </a:r>
          </a:p>
          <a:p>
            <a:pPr marL="342900" indent="-342900" algn="just">
              <a:lnSpc>
                <a:spcPct val="150000"/>
              </a:lnSpc>
              <a:buFont typeface="Arial" panose="020B0604020202020204" pitchFamily="34" charset="0"/>
              <a:buChar char="•"/>
            </a:pPr>
            <a:r>
              <a:rPr lang="en-US" sz="2400" dirty="0"/>
              <a:t>Note that the class prior probabilities may be estimated by P(C</a:t>
            </a:r>
            <a:r>
              <a:rPr lang="en-US" sz="2400" baseline="-25000" dirty="0"/>
              <a:t>i</a:t>
            </a:r>
            <a:r>
              <a:rPr lang="en-US" sz="2400" dirty="0"/>
              <a:t>) = |</a:t>
            </a:r>
            <a:r>
              <a:rPr lang="en-US" sz="2400" dirty="0" err="1"/>
              <a:t>C</a:t>
            </a:r>
            <a:r>
              <a:rPr lang="en-US" sz="2400" baseline="-25000" dirty="0" err="1"/>
              <a:t>i</a:t>
            </a:r>
            <a:r>
              <a:rPr lang="en-US" sz="2400" dirty="0" err="1"/>
              <a:t>,D</a:t>
            </a:r>
            <a:r>
              <a:rPr lang="en-US" sz="2400" dirty="0"/>
              <a:t>|/|D|, where |</a:t>
            </a:r>
            <a:r>
              <a:rPr lang="en-US" sz="2400" dirty="0" err="1"/>
              <a:t>C</a:t>
            </a:r>
            <a:r>
              <a:rPr lang="en-US" sz="2400" baseline="-25000" dirty="0" err="1"/>
              <a:t>i</a:t>
            </a:r>
            <a:r>
              <a:rPr lang="en-US" sz="2400" dirty="0" err="1"/>
              <a:t>,D</a:t>
            </a:r>
            <a:r>
              <a:rPr lang="en-US" sz="2400" dirty="0"/>
              <a:t>| is the number of training tuples of class C</a:t>
            </a:r>
            <a:r>
              <a:rPr lang="en-US" sz="2400" baseline="-25000" dirty="0"/>
              <a:t>i</a:t>
            </a:r>
            <a:r>
              <a:rPr lang="en-US" sz="2400" dirty="0"/>
              <a:t> in D.</a:t>
            </a:r>
            <a:endParaRPr lang="en-IN" sz="2400" dirty="0"/>
          </a:p>
        </p:txBody>
      </p:sp>
      <p:pic>
        <p:nvPicPr>
          <p:cNvPr id="5" name="Picture 4">
            <a:extLst>
              <a:ext uri="{FF2B5EF4-FFF2-40B4-BE49-F238E27FC236}">
                <a16:creationId xmlns:a16="http://schemas.microsoft.com/office/drawing/2014/main" id="{EE29E94D-75CC-8B8A-97D1-DE8A42134995}"/>
              </a:ext>
            </a:extLst>
          </p:cNvPr>
          <p:cNvPicPr>
            <a:picLocks noChangeAspect="1"/>
          </p:cNvPicPr>
          <p:nvPr/>
        </p:nvPicPr>
        <p:blipFill>
          <a:blip r:embed="rId2"/>
          <a:stretch>
            <a:fillRect/>
          </a:stretch>
        </p:blipFill>
        <p:spPr>
          <a:xfrm>
            <a:off x="3730824" y="4908997"/>
            <a:ext cx="5611530" cy="1337848"/>
          </a:xfrm>
          <a:prstGeom prst="rect">
            <a:avLst/>
          </a:prstGeom>
        </p:spPr>
      </p:pic>
    </p:spTree>
    <p:extLst>
      <p:ext uri="{BB962C8B-B14F-4D97-AF65-F5344CB8AC3E}">
        <p14:creationId xmlns:p14="http://schemas.microsoft.com/office/powerpoint/2010/main" val="368997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2A3082-7138-FFBD-0DFD-E3E7EFFF5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58EC3-0270-FE20-217B-6AAF2CBBBA54}"/>
              </a:ext>
            </a:extLst>
          </p:cNvPr>
          <p:cNvSpPr>
            <a:spLocks noGrp="1"/>
          </p:cNvSpPr>
          <p:nvPr>
            <p:ph type="title"/>
          </p:nvPr>
        </p:nvSpPr>
        <p:spPr>
          <a:xfrm>
            <a:off x="3263956" y="224348"/>
            <a:ext cx="5989907" cy="390748"/>
          </a:xfrm>
        </p:spPr>
        <p:txBody>
          <a:bodyPr/>
          <a:lstStyle/>
          <a:p>
            <a:r>
              <a:rPr lang="en-IN" dirty="0"/>
              <a:t>8.3.2 Naive Bayesian Classification</a:t>
            </a:r>
          </a:p>
        </p:txBody>
      </p:sp>
      <p:sp>
        <p:nvSpPr>
          <p:cNvPr id="3" name="Text Placeholder 2">
            <a:extLst>
              <a:ext uri="{FF2B5EF4-FFF2-40B4-BE49-F238E27FC236}">
                <a16:creationId xmlns:a16="http://schemas.microsoft.com/office/drawing/2014/main" id="{863E7ECD-D3C3-0230-76BA-77F286DB60B1}"/>
              </a:ext>
            </a:extLst>
          </p:cNvPr>
          <p:cNvSpPr>
            <a:spLocks noGrp="1"/>
          </p:cNvSpPr>
          <p:nvPr>
            <p:ph type="body" idx="1"/>
          </p:nvPr>
        </p:nvSpPr>
        <p:spPr>
          <a:xfrm>
            <a:off x="327044" y="1331947"/>
            <a:ext cx="11412671" cy="4363439"/>
          </a:xfrm>
        </p:spPr>
        <p:txBody>
          <a:bodyPr/>
          <a:lstStyle/>
          <a:p>
            <a:pPr marL="342900" indent="-342900" algn="just">
              <a:lnSpc>
                <a:spcPct val="150000"/>
              </a:lnSpc>
              <a:buFont typeface="Arial" panose="020B0604020202020204" pitchFamily="34" charset="0"/>
              <a:buChar char="•"/>
            </a:pPr>
            <a:r>
              <a:rPr lang="en-US" sz="2400" dirty="0"/>
              <a:t>Given data sets with many attributes, it would be extremely computationally expensive to compute P(</a:t>
            </a:r>
            <a:r>
              <a:rPr lang="en-US" sz="2400" dirty="0" err="1"/>
              <a:t>X|C</a:t>
            </a:r>
            <a:r>
              <a:rPr lang="en-US" sz="2400" baseline="-25000" dirty="0" err="1"/>
              <a:t>i</a:t>
            </a:r>
            <a:r>
              <a:rPr lang="en-US" sz="2400" dirty="0"/>
              <a:t>). </a:t>
            </a:r>
          </a:p>
          <a:p>
            <a:pPr marL="342900" indent="-342900" algn="just">
              <a:lnSpc>
                <a:spcPct val="150000"/>
              </a:lnSpc>
              <a:buFont typeface="Arial" panose="020B0604020202020204" pitchFamily="34" charset="0"/>
              <a:buChar char="•"/>
            </a:pPr>
            <a:r>
              <a:rPr lang="en-US" sz="2400" dirty="0"/>
              <a:t>To </a:t>
            </a:r>
            <a:r>
              <a:rPr lang="en-US" sz="2400" dirty="0">
                <a:solidFill>
                  <a:srgbClr val="0000FF"/>
                </a:solidFill>
              </a:rPr>
              <a:t>reduce computation in evaluating P(</a:t>
            </a:r>
            <a:r>
              <a:rPr lang="en-US" sz="2400" dirty="0" err="1">
                <a:solidFill>
                  <a:srgbClr val="0000FF"/>
                </a:solidFill>
              </a:rPr>
              <a:t>X|C</a:t>
            </a:r>
            <a:r>
              <a:rPr lang="en-US" sz="2400" baseline="-25000" dirty="0" err="1">
                <a:solidFill>
                  <a:srgbClr val="0000FF"/>
                </a:solidFill>
              </a:rPr>
              <a:t>i</a:t>
            </a:r>
            <a:r>
              <a:rPr lang="en-US" sz="2400" dirty="0">
                <a:solidFill>
                  <a:srgbClr val="0000FF"/>
                </a:solidFill>
              </a:rPr>
              <a:t>), the naive assumption of class-conditional independence is made</a:t>
            </a:r>
            <a:r>
              <a:rPr lang="en-US" sz="2400" dirty="0"/>
              <a:t>. </a:t>
            </a:r>
          </a:p>
          <a:p>
            <a:pPr marL="342900" indent="-342900" algn="just">
              <a:lnSpc>
                <a:spcPct val="150000"/>
              </a:lnSpc>
              <a:buFont typeface="Arial" panose="020B0604020202020204" pitchFamily="34" charset="0"/>
              <a:buChar char="•"/>
            </a:pPr>
            <a:r>
              <a:rPr lang="en-US" sz="2400" dirty="0"/>
              <a:t>This presumes that the attributes’ values are conditionally independent of one another, given the class label of the tuple (i.e., that there are no dependence relationships among the attributes). </a:t>
            </a:r>
          </a:p>
          <a:p>
            <a:pPr marL="342900" indent="-342900" algn="just">
              <a:lnSpc>
                <a:spcPct val="150000"/>
              </a:lnSpc>
              <a:buFont typeface="Arial" panose="020B0604020202020204" pitchFamily="34" charset="0"/>
              <a:buChar char="•"/>
            </a:pPr>
            <a:r>
              <a:rPr lang="en-US" sz="2400" dirty="0"/>
              <a:t>Thus,</a:t>
            </a:r>
            <a:endParaRPr lang="en-IN" sz="2400" dirty="0"/>
          </a:p>
        </p:txBody>
      </p:sp>
      <p:pic>
        <p:nvPicPr>
          <p:cNvPr id="5" name="Picture 4">
            <a:extLst>
              <a:ext uri="{FF2B5EF4-FFF2-40B4-BE49-F238E27FC236}">
                <a16:creationId xmlns:a16="http://schemas.microsoft.com/office/drawing/2014/main" id="{D8323E78-BE78-8A85-A4CA-05694488C16D}"/>
              </a:ext>
            </a:extLst>
          </p:cNvPr>
          <p:cNvPicPr>
            <a:picLocks noChangeAspect="1"/>
          </p:cNvPicPr>
          <p:nvPr/>
        </p:nvPicPr>
        <p:blipFill>
          <a:blip r:embed="rId2"/>
          <a:stretch>
            <a:fillRect/>
          </a:stretch>
        </p:blipFill>
        <p:spPr>
          <a:xfrm>
            <a:off x="5504498" y="4924809"/>
            <a:ext cx="4494908" cy="1377668"/>
          </a:xfrm>
          <a:prstGeom prst="rect">
            <a:avLst/>
          </a:prstGeom>
        </p:spPr>
      </p:pic>
    </p:spTree>
    <p:extLst>
      <p:ext uri="{BB962C8B-B14F-4D97-AF65-F5344CB8AC3E}">
        <p14:creationId xmlns:p14="http://schemas.microsoft.com/office/powerpoint/2010/main" val="188291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2331-1648-2E63-2944-CA31ACCDBF5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0DFEA87-6C24-2045-0B9D-416C767C476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9DEDB49-F701-E7A1-3C24-EA5183B02DA4}"/>
              </a:ext>
            </a:extLst>
          </p:cNvPr>
          <p:cNvPicPr>
            <a:picLocks noChangeAspect="1"/>
          </p:cNvPicPr>
          <p:nvPr/>
        </p:nvPicPr>
        <p:blipFill>
          <a:blip r:embed="rId2"/>
          <a:stretch>
            <a:fillRect/>
          </a:stretch>
        </p:blipFill>
        <p:spPr>
          <a:xfrm>
            <a:off x="123518" y="428471"/>
            <a:ext cx="11944964" cy="6001058"/>
          </a:xfrm>
          <a:prstGeom prst="rect">
            <a:avLst/>
          </a:prstGeom>
        </p:spPr>
      </p:pic>
    </p:spTree>
    <p:extLst>
      <p:ext uri="{BB962C8B-B14F-4D97-AF65-F5344CB8AC3E}">
        <p14:creationId xmlns:p14="http://schemas.microsoft.com/office/powerpoint/2010/main" val="4150676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905E-5385-5C55-A9E1-806EF775B00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6739B14-5A5F-0045-A7EA-F4E79A9ABFA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340AEB3-2823-7280-4D17-44A606F038FE}"/>
              </a:ext>
            </a:extLst>
          </p:cNvPr>
          <p:cNvPicPr>
            <a:picLocks noChangeAspect="1"/>
          </p:cNvPicPr>
          <p:nvPr/>
        </p:nvPicPr>
        <p:blipFill>
          <a:blip r:embed="rId2"/>
          <a:stretch>
            <a:fillRect/>
          </a:stretch>
        </p:blipFill>
        <p:spPr>
          <a:xfrm>
            <a:off x="294977" y="380843"/>
            <a:ext cx="11602046" cy="6096313"/>
          </a:xfrm>
          <a:prstGeom prst="rect">
            <a:avLst/>
          </a:prstGeom>
        </p:spPr>
      </p:pic>
    </p:spTree>
    <p:extLst>
      <p:ext uri="{BB962C8B-B14F-4D97-AF65-F5344CB8AC3E}">
        <p14:creationId xmlns:p14="http://schemas.microsoft.com/office/powerpoint/2010/main" val="1460603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547D-B6B5-8826-C14A-3BBDCAA8A86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DE72947-BCA3-CB74-3A0A-86747E899C0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20E678C-7A16-7D28-FED8-1819D5225B23}"/>
              </a:ext>
            </a:extLst>
          </p:cNvPr>
          <p:cNvPicPr>
            <a:picLocks noChangeAspect="1"/>
          </p:cNvPicPr>
          <p:nvPr/>
        </p:nvPicPr>
        <p:blipFill>
          <a:blip r:embed="rId2"/>
          <a:stretch>
            <a:fillRect/>
          </a:stretch>
        </p:blipFill>
        <p:spPr>
          <a:xfrm>
            <a:off x="501362" y="644382"/>
            <a:ext cx="11189275" cy="5569236"/>
          </a:xfrm>
          <a:prstGeom prst="rect">
            <a:avLst/>
          </a:prstGeom>
        </p:spPr>
      </p:pic>
    </p:spTree>
    <p:extLst>
      <p:ext uri="{BB962C8B-B14F-4D97-AF65-F5344CB8AC3E}">
        <p14:creationId xmlns:p14="http://schemas.microsoft.com/office/powerpoint/2010/main" val="3754741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E517-41D4-720B-5211-57BF7C9D640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8F6154-29B8-60C9-ED84-0A952DF2C3A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2D82228-39F4-2D2C-6B4E-B0C5F566F732}"/>
              </a:ext>
            </a:extLst>
          </p:cNvPr>
          <p:cNvPicPr>
            <a:picLocks noChangeAspect="1"/>
          </p:cNvPicPr>
          <p:nvPr/>
        </p:nvPicPr>
        <p:blipFill>
          <a:blip r:embed="rId2"/>
          <a:stretch>
            <a:fillRect/>
          </a:stretch>
        </p:blipFill>
        <p:spPr>
          <a:xfrm>
            <a:off x="110817" y="466573"/>
            <a:ext cx="11970365" cy="5924854"/>
          </a:xfrm>
          <a:prstGeom prst="rect">
            <a:avLst/>
          </a:prstGeom>
        </p:spPr>
      </p:pic>
    </p:spTree>
    <p:extLst>
      <p:ext uri="{BB962C8B-B14F-4D97-AF65-F5344CB8AC3E}">
        <p14:creationId xmlns:p14="http://schemas.microsoft.com/office/powerpoint/2010/main" val="242276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F1F5-AFA4-82EB-A880-C73CD6AE1F7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08BE9F-E0FF-F12E-9A35-9DCDFE86F80E}"/>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48424103-3BB1-07A1-C30D-23B84A44CB9D}"/>
              </a:ext>
            </a:extLst>
          </p:cNvPr>
          <p:cNvPicPr>
            <a:picLocks noChangeAspect="1"/>
          </p:cNvPicPr>
          <p:nvPr/>
        </p:nvPicPr>
        <p:blipFill>
          <a:blip r:embed="rId2"/>
          <a:stretch>
            <a:fillRect/>
          </a:stretch>
        </p:blipFill>
        <p:spPr>
          <a:xfrm>
            <a:off x="63190" y="730111"/>
            <a:ext cx="12065620" cy="5397777"/>
          </a:xfrm>
          <a:prstGeom prst="rect">
            <a:avLst/>
          </a:prstGeom>
        </p:spPr>
      </p:pic>
    </p:spTree>
    <p:extLst>
      <p:ext uri="{BB962C8B-B14F-4D97-AF65-F5344CB8AC3E}">
        <p14:creationId xmlns:p14="http://schemas.microsoft.com/office/powerpoint/2010/main" val="411092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22C5-D2C5-5581-135D-076C6E2E30F5}"/>
              </a:ext>
            </a:extLst>
          </p:cNvPr>
          <p:cNvSpPr>
            <a:spLocks noGrp="1"/>
          </p:cNvSpPr>
          <p:nvPr>
            <p:ph type="title"/>
          </p:nvPr>
        </p:nvSpPr>
        <p:spPr>
          <a:xfrm>
            <a:off x="3291854" y="449920"/>
            <a:ext cx="6550885" cy="697394"/>
          </a:xfrm>
        </p:spPr>
        <p:txBody>
          <a:bodyPr/>
          <a:lstStyle/>
          <a:p>
            <a:r>
              <a:rPr lang="en-IN" dirty="0"/>
              <a:t>Naïve Bayes vs Gaussian Naïve Bayes</a:t>
            </a:r>
          </a:p>
        </p:txBody>
      </p:sp>
      <p:sp>
        <p:nvSpPr>
          <p:cNvPr id="3" name="Text Placeholder 2">
            <a:extLst>
              <a:ext uri="{FF2B5EF4-FFF2-40B4-BE49-F238E27FC236}">
                <a16:creationId xmlns:a16="http://schemas.microsoft.com/office/drawing/2014/main" id="{D2729EAB-658B-D9D5-3417-EE50CAE900E2}"/>
              </a:ext>
            </a:extLst>
          </p:cNvPr>
          <p:cNvSpPr>
            <a:spLocks noGrp="1"/>
          </p:cNvSpPr>
          <p:nvPr>
            <p:ph type="body" idx="1"/>
          </p:nvPr>
        </p:nvSpPr>
        <p:spPr>
          <a:xfrm>
            <a:off x="710502" y="1489263"/>
            <a:ext cx="10917905" cy="2462213"/>
          </a:xfrm>
        </p:spPr>
        <p:txBody>
          <a:bodyPr/>
          <a:lstStyle/>
          <a:p>
            <a:r>
              <a:rPr lang="en-US" sz="2000" dirty="0"/>
              <a:t>The </a:t>
            </a:r>
            <a:r>
              <a:rPr lang="en-US" sz="2000" b="1" dirty="0"/>
              <a:t>Naive Bayes classifier</a:t>
            </a:r>
            <a:r>
              <a:rPr lang="en-US" sz="2000" dirty="0"/>
              <a:t> is a family of probabilistic classifiers based on Bayes' Theorem with the </a:t>
            </a:r>
            <a:r>
              <a:rPr lang="en-US" sz="2000" b="1" dirty="0"/>
              <a:t>naive assumption of feature independence</a:t>
            </a:r>
            <a:r>
              <a:rPr lang="en-US" sz="2000" dirty="0"/>
              <a:t>.</a:t>
            </a:r>
          </a:p>
          <a:p>
            <a:r>
              <a:rPr lang="en-US" sz="2000" dirty="0"/>
              <a:t>Data type:</a:t>
            </a:r>
            <a:r>
              <a:rPr lang="en-IN" sz="2000" dirty="0"/>
              <a:t>Count (discrete)</a:t>
            </a:r>
            <a:endParaRPr lang="en-US" sz="2000" dirty="0"/>
          </a:p>
          <a:p>
            <a:r>
              <a:rPr lang="en-US" sz="2000" b="1" dirty="0"/>
              <a:t>Gaussian Naive Bayes</a:t>
            </a:r>
            <a:r>
              <a:rPr lang="en-US" sz="2000" dirty="0"/>
              <a:t> is a </a:t>
            </a:r>
            <a:r>
              <a:rPr lang="en-US" sz="2000" b="1" dirty="0"/>
              <a:t>specific type</a:t>
            </a:r>
            <a:r>
              <a:rPr lang="en-US" sz="2000" dirty="0"/>
              <a:t> of Naive Bayes classifier that assumes the features follow a </a:t>
            </a:r>
            <a:r>
              <a:rPr lang="en-US" sz="2000" b="1" dirty="0"/>
              <a:t>normal (Gaussian) distribution</a:t>
            </a:r>
            <a:r>
              <a:rPr lang="en-US" sz="2000" dirty="0"/>
              <a:t>. </a:t>
            </a:r>
          </a:p>
          <a:p>
            <a:r>
              <a:rPr lang="en-US" sz="2000" dirty="0"/>
              <a:t>Data type : </a:t>
            </a:r>
            <a:r>
              <a:rPr lang="en-IN" sz="2000" dirty="0"/>
              <a:t>Continuous (real-valued)</a:t>
            </a:r>
          </a:p>
          <a:p>
            <a:r>
              <a:rPr lang="en-IN" sz="2000" dirty="0"/>
              <a:t>It </a:t>
            </a:r>
            <a:r>
              <a:rPr lang="en-US" sz="2000" dirty="0"/>
              <a:t>assumes that the continuous features follow a normal distribution (bell curve).</a:t>
            </a:r>
          </a:p>
          <a:p>
            <a:endParaRPr lang="en-IN" sz="2000" dirty="0"/>
          </a:p>
        </p:txBody>
      </p:sp>
      <p:pic>
        <p:nvPicPr>
          <p:cNvPr id="5" name="Picture 4">
            <a:extLst>
              <a:ext uri="{FF2B5EF4-FFF2-40B4-BE49-F238E27FC236}">
                <a16:creationId xmlns:a16="http://schemas.microsoft.com/office/drawing/2014/main" id="{0FB92FCC-D08A-2A7D-D067-82E50F8406CF}"/>
              </a:ext>
            </a:extLst>
          </p:cNvPr>
          <p:cNvPicPr>
            <a:picLocks noChangeAspect="1"/>
          </p:cNvPicPr>
          <p:nvPr/>
        </p:nvPicPr>
        <p:blipFill>
          <a:blip r:embed="rId2"/>
          <a:stretch>
            <a:fillRect/>
          </a:stretch>
        </p:blipFill>
        <p:spPr>
          <a:xfrm>
            <a:off x="3291854" y="3814041"/>
            <a:ext cx="5557825" cy="2460108"/>
          </a:xfrm>
          <a:prstGeom prst="rect">
            <a:avLst/>
          </a:prstGeom>
        </p:spPr>
      </p:pic>
    </p:spTree>
    <p:extLst>
      <p:ext uri="{BB962C8B-B14F-4D97-AF65-F5344CB8AC3E}">
        <p14:creationId xmlns:p14="http://schemas.microsoft.com/office/powerpoint/2010/main" val="26519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1018-7B46-344B-F36F-636BC85A7A05}"/>
              </a:ext>
            </a:extLst>
          </p:cNvPr>
          <p:cNvSpPr>
            <a:spLocks noGrp="1"/>
          </p:cNvSpPr>
          <p:nvPr>
            <p:ph type="title"/>
          </p:nvPr>
        </p:nvSpPr>
        <p:spPr>
          <a:xfrm>
            <a:off x="3533394" y="251511"/>
            <a:ext cx="5878025" cy="809537"/>
          </a:xfrm>
        </p:spPr>
        <p:txBody>
          <a:bodyPr/>
          <a:lstStyle/>
          <a:p>
            <a:r>
              <a:rPr lang="en-IN" dirty="0"/>
              <a:t>🧠 Types of Classification</a:t>
            </a:r>
          </a:p>
        </p:txBody>
      </p:sp>
      <p:sp>
        <p:nvSpPr>
          <p:cNvPr id="3" name="Content Placeholder 2">
            <a:extLst>
              <a:ext uri="{FF2B5EF4-FFF2-40B4-BE49-F238E27FC236}">
                <a16:creationId xmlns:a16="http://schemas.microsoft.com/office/drawing/2014/main" id="{9B50BF8E-A66C-CA8D-68B9-F86B3677680C}"/>
              </a:ext>
            </a:extLst>
          </p:cNvPr>
          <p:cNvSpPr>
            <a:spLocks noGrp="1"/>
          </p:cNvSpPr>
          <p:nvPr>
            <p:ph idx="1"/>
          </p:nvPr>
        </p:nvSpPr>
        <p:spPr>
          <a:xfrm>
            <a:off x="710503" y="1489263"/>
            <a:ext cx="10770994" cy="3447098"/>
          </a:xfrm>
        </p:spPr>
        <p:txBody>
          <a:bodyPr/>
          <a:lstStyle/>
          <a:p>
            <a:r>
              <a:rPr lang="en-US" sz="3200" dirty="0"/>
              <a:t>Binary classification: Two categories (e.g., yes/no, high/low risk)</a:t>
            </a:r>
          </a:p>
          <a:p>
            <a:r>
              <a:rPr lang="en-US" sz="3200" dirty="0"/>
              <a:t>Multinomial (Multiclass) classification: Three or more classes (e.g., categorizing documents into topics)</a:t>
            </a:r>
          </a:p>
          <a:p>
            <a:r>
              <a:rPr lang="en-US" sz="3200" dirty="0"/>
              <a:t>Both types can produce either hard labels or class probability distributions</a:t>
            </a:r>
          </a:p>
          <a:p>
            <a:pPr marL="0" indent="0">
              <a:buNone/>
            </a:pPr>
            <a:endParaRPr lang="en-IN" sz="3200" dirty="0"/>
          </a:p>
        </p:txBody>
      </p:sp>
      <p:pic>
        <p:nvPicPr>
          <p:cNvPr id="1027" name="Picture 3" descr="classification problems example">
            <a:extLst>
              <a:ext uri="{FF2B5EF4-FFF2-40B4-BE49-F238E27FC236}">
                <a16:creationId xmlns:a16="http://schemas.microsoft.com/office/drawing/2014/main" id="{62CCC5EB-42A1-A16E-DC71-AF2DF95AD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049" y="3961347"/>
            <a:ext cx="6339370" cy="2350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99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F0F8-A114-D238-8117-868898424FD1}"/>
              </a:ext>
            </a:extLst>
          </p:cNvPr>
          <p:cNvSpPr>
            <a:spLocks noGrp="1"/>
          </p:cNvSpPr>
          <p:nvPr>
            <p:ph type="title"/>
          </p:nvPr>
        </p:nvSpPr>
        <p:spPr>
          <a:xfrm>
            <a:off x="2618994" y="286524"/>
            <a:ext cx="6904568" cy="576118"/>
          </a:xfrm>
        </p:spPr>
        <p:txBody>
          <a:bodyPr/>
          <a:lstStyle/>
          <a:p>
            <a:r>
              <a:rPr lang="en-IN" dirty="0"/>
              <a:t>GAUSSIAN NAÏVE BAYES ALGORITHM</a:t>
            </a:r>
          </a:p>
        </p:txBody>
      </p:sp>
      <p:sp>
        <p:nvSpPr>
          <p:cNvPr id="3" name="Text Placeholder 2">
            <a:extLst>
              <a:ext uri="{FF2B5EF4-FFF2-40B4-BE49-F238E27FC236}">
                <a16:creationId xmlns:a16="http://schemas.microsoft.com/office/drawing/2014/main" id="{7DEEC635-40F0-A630-4426-D9E45C60BFE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E6AF223-3DEA-ACAB-F1E0-ED360FBA55D7}"/>
              </a:ext>
            </a:extLst>
          </p:cNvPr>
          <p:cNvPicPr>
            <a:picLocks noChangeAspect="1"/>
          </p:cNvPicPr>
          <p:nvPr/>
        </p:nvPicPr>
        <p:blipFill>
          <a:blip r:embed="rId2"/>
          <a:stretch>
            <a:fillRect/>
          </a:stretch>
        </p:blipFill>
        <p:spPr>
          <a:xfrm>
            <a:off x="710503" y="1309211"/>
            <a:ext cx="10783805" cy="1686160"/>
          </a:xfrm>
          <a:prstGeom prst="rect">
            <a:avLst/>
          </a:prstGeom>
        </p:spPr>
      </p:pic>
      <p:pic>
        <p:nvPicPr>
          <p:cNvPr id="7" name="Picture 6">
            <a:extLst>
              <a:ext uri="{FF2B5EF4-FFF2-40B4-BE49-F238E27FC236}">
                <a16:creationId xmlns:a16="http://schemas.microsoft.com/office/drawing/2014/main" id="{3B9874D5-B288-87B0-0BB8-D7105331454A}"/>
              </a:ext>
            </a:extLst>
          </p:cNvPr>
          <p:cNvPicPr>
            <a:picLocks noChangeAspect="1"/>
          </p:cNvPicPr>
          <p:nvPr/>
        </p:nvPicPr>
        <p:blipFill>
          <a:blip r:embed="rId3"/>
          <a:stretch>
            <a:fillRect/>
          </a:stretch>
        </p:blipFill>
        <p:spPr>
          <a:xfrm>
            <a:off x="4550164" y="2598131"/>
            <a:ext cx="7361030" cy="3714405"/>
          </a:xfrm>
          <a:prstGeom prst="rect">
            <a:avLst/>
          </a:prstGeom>
        </p:spPr>
      </p:pic>
    </p:spTree>
    <p:extLst>
      <p:ext uri="{BB962C8B-B14F-4D97-AF65-F5344CB8AC3E}">
        <p14:creationId xmlns:p14="http://schemas.microsoft.com/office/powerpoint/2010/main" val="419938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0A3B3-BB17-2E90-A57F-06A0A834250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CE5C5B0-5A24-E709-ED27-E160F266F8EF}"/>
              </a:ext>
            </a:extLst>
          </p:cNvPr>
          <p:cNvPicPr>
            <a:picLocks noChangeAspect="1"/>
          </p:cNvPicPr>
          <p:nvPr/>
        </p:nvPicPr>
        <p:blipFill>
          <a:blip r:embed="rId2"/>
          <a:stretch>
            <a:fillRect/>
          </a:stretch>
        </p:blipFill>
        <p:spPr>
          <a:xfrm>
            <a:off x="1008940" y="1277785"/>
            <a:ext cx="9731512" cy="4956875"/>
          </a:xfrm>
          <a:prstGeom prst="rect">
            <a:avLst/>
          </a:prstGeom>
        </p:spPr>
      </p:pic>
    </p:spTree>
    <p:extLst>
      <p:ext uri="{BB962C8B-B14F-4D97-AF65-F5344CB8AC3E}">
        <p14:creationId xmlns:p14="http://schemas.microsoft.com/office/powerpoint/2010/main" val="3962273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F0CB06-79F6-E009-5CEC-EBBF82A051F6}"/>
              </a:ext>
            </a:extLst>
          </p:cNvPr>
          <p:cNvSpPr>
            <a:spLocks noGrp="1"/>
          </p:cNvSpPr>
          <p:nvPr>
            <p:ph type="body" idx="1"/>
          </p:nvPr>
        </p:nvSpPr>
        <p:spPr>
          <a:xfrm>
            <a:off x="822647" y="1135580"/>
            <a:ext cx="10770994" cy="279179"/>
          </a:xfrm>
        </p:spPr>
        <p:txBody>
          <a:bodyPr/>
          <a:lstStyle/>
          <a:p>
            <a:endParaRPr lang="en-IN"/>
          </a:p>
        </p:txBody>
      </p:sp>
      <p:pic>
        <p:nvPicPr>
          <p:cNvPr id="5" name="Picture 4">
            <a:extLst>
              <a:ext uri="{FF2B5EF4-FFF2-40B4-BE49-F238E27FC236}">
                <a16:creationId xmlns:a16="http://schemas.microsoft.com/office/drawing/2014/main" id="{D47277AD-6DA7-AF5A-2FF0-73D777D8FFD5}"/>
              </a:ext>
            </a:extLst>
          </p:cNvPr>
          <p:cNvPicPr>
            <a:picLocks noChangeAspect="1"/>
          </p:cNvPicPr>
          <p:nvPr/>
        </p:nvPicPr>
        <p:blipFill>
          <a:blip r:embed="rId2"/>
          <a:stretch>
            <a:fillRect/>
          </a:stretch>
        </p:blipFill>
        <p:spPr>
          <a:xfrm>
            <a:off x="1147071" y="1580891"/>
            <a:ext cx="10852271" cy="4052629"/>
          </a:xfrm>
          <a:prstGeom prst="rect">
            <a:avLst/>
          </a:prstGeom>
        </p:spPr>
      </p:pic>
    </p:spTree>
    <p:extLst>
      <p:ext uri="{BB962C8B-B14F-4D97-AF65-F5344CB8AC3E}">
        <p14:creationId xmlns:p14="http://schemas.microsoft.com/office/powerpoint/2010/main" val="894933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C321-2BFB-9351-D8E9-70BA5732B04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980B1A-2288-7A87-1448-E00E70A77E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845BEE7-9FEA-FD27-441B-D72DF4420A41}"/>
              </a:ext>
            </a:extLst>
          </p:cNvPr>
          <p:cNvPicPr>
            <a:picLocks noChangeAspect="1"/>
          </p:cNvPicPr>
          <p:nvPr/>
        </p:nvPicPr>
        <p:blipFill>
          <a:blip r:embed="rId2"/>
          <a:stretch>
            <a:fillRect/>
          </a:stretch>
        </p:blipFill>
        <p:spPr>
          <a:xfrm>
            <a:off x="913677" y="552048"/>
            <a:ext cx="10364646" cy="5753903"/>
          </a:xfrm>
          <a:prstGeom prst="rect">
            <a:avLst/>
          </a:prstGeom>
        </p:spPr>
      </p:pic>
    </p:spTree>
    <p:extLst>
      <p:ext uri="{BB962C8B-B14F-4D97-AF65-F5344CB8AC3E}">
        <p14:creationId xmlns:p14="http://schemas.microsoft.com/office/powerpoint/2010/main" val="383212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0D7CF6-9C52-A4CB-A735-B64C140C0D1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959A2A6-AA96-9047-5427-8808E502476A}"/>
              </a:ext>
            </a:extLst>
          </p:cNvPr>
          <p:cNvPicPr>
            <a:picLocks noChangeAspect="1"/>
          </p:cNvPicPr>
          <p:nvPr/>
        </p:nvPicPr>
        <p:blipFill>
          <a:blip r:embed="rId2"/>
          <a:stretch>
            <a:fillRect/>
          </a:stretch>
        </p:blipFill>
        <p:spPr>
          <a:xfrm>
            <a:off x="0" y="1240284"/>
            <a:ext cx="11579902" cy="4621729"/>
          </a:xfrm>
          <a:prstGeom prst="rect">
            <a:avLst/>
          </a:prstGeom>
        </p:spPr>
      </p:pic>
    </p:spTree>
    <p:extLst>
      <p:ext uri="{BB962C8B-B14F-4D97-AF65-F5344CB8AC3E}">
        <p14:creationId xmlns:p14="http://schemas.microsoft.com/office/powerpoint/2010/main" val="379381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17E07-825E-0546-4DF3-956EF22E3FA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452283D-B2C7-47F8-E804-AABE187A53FE}"/>
              </a:ext>
            </a:extLst>
          </p:cNvPr>
          <p:cNvPicPr>
            <a:picLocks noChangeAspect="1"/>
          </p:cNvPicPr>
          <p:nvPr/>
        </p:nvPicPr>
        <p:blipFill>
          <a:blip r:embed="rId2"/>
          <a:stretch>
            <a:fillRect/>
          </a:stretch>
        </p:blipFill>
        <p:spPr>
          <a:xfrm>
            <a:off x="1547134" y="1229111"/>
            <a:ext cx="8728623" cy="1795365"/>
          </a:xfrm>
          <a:prstGeom prst="rect">
            <a:avLst/>
          </a:prstGeom>
        </p:spPr>
      </p:pic>
      <p:pic>
        <p:nvPicPr>
          <p:cNvPr id="7" name="Picture 6">
            <a:extLst>
              <a:ext uri="{FF2B5EF4-FFF2-40B4-BE49-F238E27FC236}">
                <a16:creationId xmlns:a16="http://schemas.microsoft.com/office/drawing/2014/main" id="{F094F06B-3D5A-A0FF-FEA1-6E4AE3D412CB}"/>
              </a:ext>
            </a:extLst>
          </p:cNvPr>
          <p:cNvPicPr>
            <a:picLocks noChangeAspect="1"/>
          </p:cNvPicPr>
          <p:nvPr/>
        </p:nvPicPr>
        <p:blipFill>
          <a:blip r:embed="rId3"/>
          <a:stretch>
            <a:fillRect/>
          </a:stretch>
        </p:blipFill>
        <p:spPr>
          <a:xfrm>
            <a:off x="1547134" y="2883304"/>
            <a:ext cx="7436010" cy="3302604"/>
          </a:xfrm>
          <a:prstGeom prst="rect">
            <a:avLst/>
          </a:prstGeom>
        </p:spPr>
      </p:pic>
    </p:spTree>
    <p:extLst>
      <p:ext uri="{BB962C8B-B14F-4D97-AF65-F5344CB8AC3E}">
        <p14:creationId xmlns:p14="http://schemas.microsoft.com/office/powerpoint/2010/main" val="311239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EB5EA5-00FE-4B1A-66E9-673D0F15C37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FA54DAE-2864-8364-2744-159523CF4F96}"/>
              </a:ext>
            </a:extLst>
          </p:cNvPr>
          <p:cNvPicPr>
            <a:picLocks noChangeAspect="1"/>
          </p:cNvPicPr>
          <p:nvPr/>
        </p:nvPicPr>
        <p:blipFill>
          <a:blip r:embed="rId2"/>
          <a:stretch>
            <a:fillRect/>
          </a:stretch>
        </p:blipFill>
        <p:spPr>
          <a:xfrm>
            <a:off x="710503" y="1357968"/>
            <a:ext cx="10993384" cy="4763165"/>
          </a:xfrm>
          <a:prstGeom prst="rect">
            <a:avLst/>
          </a:prstGeom>
        </p:spPr>
      </p:pic>
    </p:spTree>
    <p:extLst>
      <p:ext uri="{BB962C8B-B14F-4D97-AF65-F5344CB8AC3E}">
        <p14:creationId xmlns:p14="http://schemas.microsoft.com/office/powerpoint/2010/main" val="3552018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70C0-5DBF-5375-F572-B9A380A601E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9D21638-4D01-FBD8-747B-08EFA37D3AD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2CFD327-AAAE-BD15-9758-CFAB41976C3C}"/>
              </a:ext>
            </a:extLst>
          </p:cNvPr>
          <p:cNvPicPr>
            <a:picLocks noChangeAspect="1"/>
          </p:cNvPicPr>
          <p:nvPr/>
        </p:nvPicPr>
        <p:blipFill>
          <a:blip r:embed="rId2"/>
          <a:stretch>
            <a:fillRect/>
          </a:stretch>
        </p:blipFill>
        <p:spPr>
          <a:xfrm>
            <a:off x="120770" y="1318163"/>
            <a:ext cx="12192000" cy="4791018"/>
          </a:xfrm>
          <a:prstGeom prst="rect">
            <a:avLst/>
          </a:prstGeom>
        </p:spPr>
      </p:pic>
    </p:spTree>
    <p:extLst>
      <p:ext uri="{BB962C8B-B14F-4D97-AF65-F5344CB8AC3E}">
        <p14:creationId xmlns:p14="http://schemas.microsoft.com/office/powerpoint/2010/main" val="2315660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C19C9-7C95-98B9-3081-4CC8930A85E4}"/>
              </a:ext>
            </a:extLst>
          </p:cNvPr>
          <p:cNvPicPr>
            <a:picLocks noChangeAspect="1"/>
          </p:cNvPicPr>
          <p:nvPr/>
        </p:nvPicPr>
        <p:blipFill>
          <a:blip r:embed="rId2"/>
          <a:stretch>
            <a:fillRect/>
          </a:stretch>
        </p:blipFill>
        <p:spPr>
          <a:xfrm>
            <a:off x="2713494" y="1223584"/>
            <a:ext cx="6765012" cy="5088904"/>
          </a:xfrm>
          <a:prstGeom prst="rect">
            <a:avLst/>
          </a:prstGeom>
        </p:spPr>
      </p:pic>
    </p:spTree>
    <p:extLst>
      <p:ext uri="{BB962C8B-B14F-4D97-AF65-F5344CB8AC3E}">
        <p14:creationId xmlns:p14="http://schemas.microsoft.com/office/powerpoint/2010/main" val="136296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2A5E8-15E1-F751-B254-E9D95BB54F11}"/>
              </a:ext>
            </a:extLst>
          </p:cNvPr>
          <p:cNvPicPr>
            <a:picLocks noChangeAspect="1"/>
          </p:cNvPicPr>
          <p:nvPr/>
        </p:nvPicPr>
        <p:blipFill>
          <a:blip r:embed="rId2"/>
          <a:stretch>
            <a:fillRect/>
          </a:stretch>
        </p:blipFill>
        <p:spPr>
          <a:xfrm>
            <a:off x="1984083" y="1231490"/>
            <a:ext cx="8560497" cy="5358871"/>
          </a:xfrm>
          <a:prstGeom prst="rect">
            <a:avLst/>
          </a:prstGeom>
        </p:spPr>
      </p:pic>
    </p:spTree>
    <p:extLst>
      <p:ext uri="{BB962C8B-B14F-4D97-AF65-F5344CB8AC3E}">
        <p14:creationId xmlns:p14="http://schemas.microsoft.com/office/powerpoint/2010/main" val="361344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8ED2-74F4-0F20-D11A-660DDE5796AC}"/>
              </a:ext>
            </a:extLst>
          </p:cNvPr>
          <p:cNvSpPr>
            <a:spLocks noGrp="1"/>
          </p:cNvSpPr>
          <p:nvPr>
            <p:ph type="title"/>
          </p:nvPr>
        </p:nvSpPr>
        <p:spPr>
          <a:xfrm>
            <a:off x="3619658" y="217006"/>
            <a:ext cx="5989907" cy="524865"/>
          </a:xfrm>
        </p:spPr>
        <p:txBody>
          <a:bodyPr>
            <a:normAutofit fontScale="90000"/>
          </a:bodyPr>
          <a:lstStyle/>
          <a:p>
            <a:r>
              <a:rPr lang="en-US" dirty="0"/>
              <a:t>Machine learning algorithms for solving Classification Problems</a:t>
            </a:r>
            <a:br>
              <a:rPr lang="en-US" dirty="0"/>
            </a:br>
            <a:endParaRPr lang="en-IN" dirty="0"/>
          </a:p>
        </p:txBody>
      </p:sp>
      <p:sp>
        <p:nvSpPr>
          <p:cNvPr id="3" name="Content Placeholder 2">
            <a:extLst>
              <a:ext uri="{FF2B5EF4-FFF2-40B4-BE49-F238E27FC236}">
                <a16:creationId xmlns:a16="http://schemas.microsoft.com/office/drawing/2014/main" id="{0B374960-AD21-9731-68B6-28BB27A1011B}"/>
              </a:ext>
            </a:extLst>
          </p:cNvPr>
          <p:cNvSpPr>
            <a:spLocks noGrp="1"/>
          </p:cNvSpPr>
          <p:nvPr>
            <p:ph idx="1"/>
          </p:nvPr>
        </p:nvSpPr>
        <p:spPr>
          <a:xfrm>
            <a:off x="710503" y="1489263"/>
            <a:ext cx="10770994" cy="4431983"/>
          </a:xfrm>
        </p:spPr>
        <p:txBody>
          <a:bodyPr/>
          <a:lstStyle/>
          <a:p>
            <a:pPr fontAlgn="base"/>
            <a:r>
              <a:rPr lang="en-US" sz="3600" dirty="0"/>
              <a:t>Logistic regression</a:t>
            </a:r>
          </a:p>
          <a:p>
            <a:pPr fontAlgn="base"/>
            <a:r>
              <a:rPr lang="en-US" sz="3600" dirty="0"/>
              <a:t>Decision trees</a:t>
            </a:r>
          </a:p>
          <a:p>
            <a:pPr fontAlgn="base"/>
            <a:r>
              <a:rPr lang="en-US" sz="3600" dirty="0"/>
              <a:t>Random forest</a:t>
            </a:r>
          </a:p>
          <a:p>
            <a:pPr fontAlgn="base"/>
            <a:r>
              <a:rPr lang="en-US" sz="3600" dirty="0" err="1"/>
              <a:t>XGBoost</a:t>
            </a:r>
            <a:endParaRPr lang="en-US" sz="3600" dirty="0"/>
          </a:p>
          <a:p>
            <a:pPr fontAlgn="base"/>
            <a:r>
              <a:rPr lang="en-US" sz="3600" dirty="0"/>
              <a:t>Light GBM</a:t>
            </a:r>
          </a:p>
          <a:p>
            <a:pPr fontAlgn="base"/>
            <a:r>
              <a:rPr lang="en-US" sz="3600" dirty="0"/>
              <a:t>Voting classifiers</a:t>
            </a:r>
          </a:p>
          <a:p>
            <a:pPr fontAlgn="base"/>
            <a:r>
              <a:rPr lang="en-US" sz="3600" dirty="0"/>
              <a:t>Artificial neural networks</a:t>
            </a:r>
          </a:p>
          <a:p>
            <a:endParaRPr lang="en-IN" sz="3600" dirty="0"/>
          </a:p>
        </p:txBody>
      </p:sp>
    </p:spTree>
    <p:extLst>
      <p:ext uri="{BB962C8B-B14F-4D97-AF65-F5344CB8AC3E}">
        <p14:creationId xmlns:p14="http://schemas.microsoft.com/office/powerpoint/2010/main" val="429477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CC0D32-E9F6-F96D-81A6-F269FFAE29F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88A58F2-647E-1E13-F5B0-8F7F7A2F8657}"/>
              </a:ext>
            </a:extLst>
          </p:cNvPr>
          <p:cNvPicPr>
            <a:picLocks noChangeAspect="1"/>
          </p:cNvPicPr>
          <p:nvPr/>
        </p:nvPicPr>
        <p:blipFill>
          <a:blip r:embed="rId2"/>
          <a:stretch>
            <a:fillRect/>
          </a:stretch>
        </p:blipFill>
        <p:spPr>
          <a:xfrm>
            <a:off x="1930339" y="1125559"/>
            <a:ext cx="8749162" cy="5301731"/>
          </a:xfrm>
          <a:prstGeom prst="rect">
            <a:avLst/>
          </a:prstGeom>
        </p:spPr>
      </p:pic>
    </p:spTree>
    <p:extLst>
      <p:ext uri="{BB962C8B-B14F-4D97-AF65-F5344CB8AC3E}">
        <p14:creationId xmlns:p14="http://schemas.microsoft.com/office/powerpoint/2010/main" val="134122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A2F-CDE4-F76D-5E84-6BD71B859C1F}"/>
              </a:ext>
            </a:extLst>
          </p:cNvPr>
          <p:cNvSpPr>
            <a:spLocks noGrp="1"/>
          </p:cNvSpPr>
          <p:nvPr>
            <p:ph type="title"/>
          </p:nvPr>
        </p:nvSpPr>
        <p:spPr>
          <a:xfrm>
            <a:off x="5491590" y="311896"/>
            <a:ext cx="3661036" cy="390748"/>
          </a:xfrm>
        </p:spPr>
        <p:txBody>
          <a:bodyPr/>
          <a:lstStyle/>
          <a:p>
            <a:r>
              <a:rPr lang="en-IN" dirty="0"/>
              <a:t>Class work problem</a:t>
            </a:r>
          </a:p>
        </p:txBody>
      </p:sp>
      <p:sp>
        <p:nvSpPr>
          <p:cNvPr id="3" name="Text Placeholder 2">
            <a:extLst>
              <a:ext uri="{FF2B5EF4-FFF2-40B4-BE49-F238E27FC236}">
                <a16:creationId xmlns:a16="http://schemas.microsoft.com/office/drawing/2014/main" id="{1D073416-026A-D906-6086-3E067B4CF3C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387DD27-BA94-444C-8B1D-D577FCB38425}"/>
              </a:ext>
            </a:extLst>
          </p:cNvPr>
          <p:cNvPicPr>
            <a:picLocks noChangeAspect="1"/>
          </p:cNvPicPr>
          <p:nvPr/>
        </p:nvPicPr>
        <p:blipFill>
          <a:blip r:embed="rId3"/>
          <a:stretch>
            <a:fillRect/>
          </a:stretch>
        </p:blipFill>
        <p:spPr>
          <a:xfrm>
            <a:off x="2084206" y="1594173"/>
            <a:ext cx="8163976" cy="4422154"/>
          </a:xfrm>
          <a:prstGeom prst="rect">
            <a:avLst/>
          </a:prstGeom>
        </p:spPr>
      </p:pic>
    </p:spTree>
    <p:extLst>
      <p:ext uri="{BB962C8B-B14F-4D97-AF65-F5344CB8AC3E}">
        <p14:creationId xmlns:p14="http://schemas.microsoft.com/office/powerpoint/2010/main" val="4104458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0DC590-C0E4-9227-7401-7C8A0AB41497}"/>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BA423300-9654-9A78-A2F8-2A2B1BC725B4}"/>
              </a:ext>
            </a:extLst>
          </p:cNvPr>
          <p:cNvPicPr>
            <a:picLocks noChangeAspect="1"/>
          </p:cNvPicPr>
          <p:nvPr/>
        </p:nvPicPr>
        <p:blipFill>
          <a:blip r:embed="rId2"/>
          <a:stretch>
            <a:fillRect/>
          </a:stretch>
        </p:blipFill>
        <p:spPr>
          <a:xfrm>
            <a:off x="2639778" y="1406392"/>
            <a:ext cx="7263346" cy="4897257"/>
          </a:xfrm>
          <a:prstGeom prst="rect">
            <a:avLst/>
          </a:prstGeom>
        </p:spPr>
      </p:pic>
    </p:spTree>
    <p:extLst>
      <p:ext uri="{BB962C8B-B14F-4D97-AF65-F5344CB8AC3E}">
        <p14:creationId xmlns:p14="http://schemas.microsoft.com/office/powerpoint/2010/main" val="3896983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20CE5C-5C4A-820B-1003-8D8BD78A8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1EACE-8F62-1A30-0A6E-14FD836F7A79}"/>
              </a:ext>
            </a:extLst>
          </p:cNvPr>
          <p:cNvSpPr>
            <a:spLocks noGrp="1"/>
          </p:cNvSpPr>
          <p:nvPr>
            <p:ph type="title"/>
          </p:nvPr>
        </p:nvSpPr>
        <p:spPr>
          <a:xfrm>
            <a:off x="3439054" y="317019"/>
            <a:ext cx="6570708" cy="390748"/>
          </a:xfrm>
        </p:spPr>
        <p:txBody>
          <a:bodyPr/>
          <a:lstStyle/>
          <a:p>
            <a:r>
              <a:rPr lang="en-IN" dirty="0"/>
              <a:t>8.2 Decision Tree Induction</a:t>
            </a:r>
          </a:p>
        </p:txBody>
      </p:sp>
      <p:sp>
        <p:nvSpPr>
          <p:cNvPr id="3" name="Text Placeholder 2">
            <a:extLst>
              <a:ext uri="{FF2B5EF4-FFF2-40B4-BE49-F238E27FC236}">
                <a16:creationId xmlns:a16="http://schemas.microsoft.com/office/drawing/2014/main" id="{E2007E82-4C25-36BE-A8F7-145599B303E5}"/>
              </a:ext>
            </a:extLst>
          </p:cNvPr>
          <p:cNvSpPr>
            <a:spLocks noGrp="1"/>
          </p:cNvSpPr>
          <p:nvPr>
            <p:ph type="body" idx="1"/>
          </p:nvPr>
        </p:nvSpPr>
        <p:spPr>
          <a:xfrm>
            <a:off x="0" y="1225371"/>
            <a:ext cx="11925727" cy="3809441"/>
          </a:xfrm>
        </p:spPr>
        <p:txBody>
          <a:bodyPr/>
          <a:lstStyle/>
          <a:p>
            <a:pPr marL="342900" indent="-342900" algn="just">
              <a:lnSpc>
                <a:spcPct val="150000"/>
              </a:lnSpc>
              <a:buFont typeface="Arial" panose="020B0604020202020204" pitchFamily="34" charset="0"/>
              <a:buChar char="•"/>
            </a:pPr>
            <a:r>
              <a:rPr lang="en-US" sz="2400" dirty="0">
                <a:solidFill>
                  <a:srgbClr val="0000FF"/>
                </a:solidFill>
                <a:latin typeface="Cambria" panose="02040503050406030204" pitchFamily="18" charset="0"/>
                <a:ea typeface="Cambria" panose="02040503050406030204" pitchFamily="18" charset="0"/>
              </a:rPr>
              <a:t>Decision tree induction is the learning of decision trees from class-labeled training tuples. </a:t>
            </a:r>
          </a:p>
          <a:p>
            <a:pPr marL="342900" indent="-342900" algn="just">
              <a:lnSpc>
                <a:spcPct val="150000"/>
              </a:lnSpc>
              <a:buFont typeface="Arial" panose="020B0604020202020204" pitchFamily="34" charset="0"/>
              <a:buChar char="•"/>
            </a:pPr>
            <a:r>
              <a:rPr lang="en-US" sz="2400" dirty="0">
                <a:latin typeface="Cambria" panose="02040503050406030204" pitchFamily="18" charset="0"/>
                <a:ea typeface="Cambria" panose="02040503050406030204" pitchFamily="18" charset="0"/>
              </a:rPr>
              <a:t>A decision tree is a </a:t>
            </a:r>
            <a:r>
              <a:rPr lang="en-US" sz="2400" dirty="0">
                <a:solidFill>
                  <a:schemeClr val="accent6">
                    <a:lumMod val="75000"/>
                  </a:schemeClr>
                </a:solidFill>
                <a:latin typeface="Cambria" panose="02040503050406030204" pitchFamily="18" charset="0"/>
                <a:ea typeface="Cambria" panose="02040503050406030204" pitchFamily="18" charset="0"/>
              </a:rPr>
              <a:t>flowchart-like tree structure, where each internal node (</a:t>
            </a:r>
            <a:r>
              <a:rPr lang="en-US" sz="2400" dirty="0" err="1">
                <a:solidFill>
                  <a:schemeClr val="accent6">
                    <a:lumMod val="75000"/>
                  </a:schemeClr>
                </a:solidFill>
                <a:latin typeface="Cambria" panose="02040503050406030204" pitchFamily="18" charset="0"/>
                <a:ea typeface="Cambria" panose="02040503050406030204" pitchFamily="18" charset="0"/>
              </a:rPr>
              <a:t>nonleaf</a:t>
            </a:r>
            <a:r>
              <a:rPr lang="en-US" sz="2400" dirty="0">
                <a:solidFill>
                  <a:schemeClr val="accent6">
                    <a:lumMod val="75000"/>
                  </a:schemeClr>
                </a:solidFill>
                <a:latin typeface="Cambria" panose="02040503050406030204" pitchFamily="18" charset="0"/>
                <a:ea typeface="Cambria" panose="02040503050406030204" pitchFamily="18" charset="0"/>
              </a:rPr>
              <a:t> node) denotes a test on an attribute, each branch represents an outcome of the test, and each leaf node (or terminal node) holds a class label</a:t>
            </a:r>
            <a:r>
              <a:rPr lang="en-US" sz="2400" dirty="0">
                <a:latin typeface="Cambria" panose="02040503050406030204" pitchFamily="18" charset="0"/>
                <a:ea typeface="Cambria" panose="02040503050406030204" pitchFamily="18" charset="0"/>
              </a:rPr>
              <a:t>. </a:t>
            </a:r>
          </a:p>
          <a:p>
            <a:pPr marL="342900" indent="-342900" algn="just">
              <a:lnSpc>
                <a:spcPct val="150000"/>
              </a:lnSpc>
              <a:buFont typeface="Arial" panose="020B0604020202020204" pitchFamily="34" charset="0"/>
              <a:buChar char="•"/>
            </a:pPr>
            <a:r>
              <a:rPr lang="en-US" sz="2400" dirty="0">
                <a:latin typeface="Cambria" panose="02040503050406030204" pitchFamily="18" charset="0"/>
                <a:ea typeface="Cambria" panose="02040503050406030204" pitchFamily="18" charset="0"/>
              </a:rPr>
              <a:t>The </a:t>
            </a:r>
            <a:r>
              <a:rPr lang="en-US" sz="2400" dirty="0">
                <a:solidFill>
                  <a:srgbClr val="FF00FF"/>
                </a:solidFill>
                <a:latin typeface="Cambria" panose="02040503050406030204" pitchFamily="18" charset="0"/>
                <a:ea typeface="Cambria" panose="02040503050406030204" pitchFamily="18" charset="0"/>
              </a:rPr>
              <a:t>topmost node in a tree is the root node</a:t>
            </a:r>
            <a:r>
              <a:rPr lang="en-US" sz="2400" dirty="0">
                <a:latin typeface="Cambria" panose="02040503050406030204" pitchFamily="18" charset="0"/>
                <a:ea typeface="Cambria" panose="02040503050406030204" pitchFamily="18" charset="0"/>
              </a:rPr>
              <a:t>.</a:t>
            </a:r>
          </a:p>
          <a:p>
            <a:pPr marL="342900" indent="-342900" algn="just">
              <a:lnSpc>
                <a:spcPct val="150000"/>
              </a:lnSpc>
              <a:buFont typeface="Arial" panose="020B0604020202020204" pitchFamily="34" charset="0"/>
              <a:buChar char="•"/>
            </a:pPr>
            <a:r>
              <a:rPr lang="en-US" sz="2400" dirty="0">
                <a:latin typeface="Cambria" panose="02040503050406030204" pitchFamily="18" charset="0"/>
                <a:ea typeface="Cambria" panose="02040503050406030204" pitchFamily="18" charset="0"/>
              </a:rPr>
              <a:t> </a:t>
            </a:r>
          </a:p>
        </p:txBody>
      </p:sp>
      <p:pic>
        <p:nvPicPr>
          <p:cNvPr id="4" name="Picture 3">
            <a:extLst>
              <a:ext uri="{FF2B5EF4-FFF2-40B4-BE49-F238E27FC236}">
                <a16:creationId xmlns:a16="http://schemas.microsoft.com/office/drawing/2014/main" id="{5D300A2A-B930-1784-F188-053CA0072017}"/>
              </a:ext>
            </a:extLst>
          </p:cNvPr>
          <p:cNvPicPr>
            <a:picLocks noChangeAspect="1"/>
          </p:cNvPicPr>
          <p:nvPr/>
        </p:nvPicPr>
        <p:blipFill>
          <a:blip r:embed="rId2"/>
          <a:stretch>
            <a:fillRect/>
          </a:stretch>
        </p:blipFill>
        <p:spPr>
          <a:xfrm>
            <a:off x="7604503" y="3740388"/>
            <a:ext cx="4390852" cy="2434270"/>
          </a:xfrm>
          <a:prstGeom prst="rect">
            <a:avLst/>
          </a:prstGeom>
        </p:spPr>
      </p:pic>
      <p:sp>
        <p:nvSpPr>
          <p:cNvPr id="6" name="TextBox 5">
            <a:extLst>
              <a:ext uri="{FF2B5EF4-FFF2-40B4-BE49-F238E27FC236}">
                <a16:creationId xmlns:a16="http://schemas.microsoft.com/office/drawing/2014/main" id="{D94E5390-E994-A791-E6D7-CA3C862B878B}"/>
              </a:ext>
            </a:extLst>
          </p:cNvPr>
          <p:cNvSpPr txBox="1"/>
          <p:nvPr/>
        </p:nvSpPr>
        <p:spPr>
          <a:xfrm>
            <a:off x="539918" y="4648625"/>
            <a:ext cx="6184490" cy="1631216"/>
          </a:xfrm>
          <a:prstGeom prst="rect">
            <a:avLst/>
          </a:prstGeom>
          <a:noFill/>
        </p:spPr>
        <p:txBody>
          <a:bodyPr wrap="square">
            <a:spAutoFit/>
          </a:bodyPr>
          <a:lstStyle/>
          <a:p>
            <a:pPr algn="just"/>
            <a:r>
              <a:rPr kumimoji="0" lang="en-US" sz="2000" b="0" i="0" u="none" strike="noStrike" kern="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A typical decision tree is shown in </a:t>
            </a:r>
            <a:r>
              <a:rPr kumimoji="0" lang="en-US" sz="2000" b="0" i="0" u="none" strike="noStrike" kern="0" cap="none" spc="0" normalizeH="0" baseline="0" noProof="0" dirty="0">
                <a:ln>
                  <a:noFill/>
                </a:ln>
                <a:solidFill>
                  <a:srgbClr val="FF00FF"/>
                </a:solidFill>
                <a:effectLst/>
                <a:uLnTx/>
                <a:uFillTx/>
                <a:latin typeface="Cambria" panose="02040503050406030204" pitchFamily="18" charset="0"/>
                <a:ea typeface="Cambria" panose="02040503050406030204" pitchFamily="18" charset="0"/>
              </a:rPr>
              <a:t>Figure 8.2</a:t>
            </a:r>
            <a:r>
              <a:rPr kumimoji="0" lang="en-US" sz="2000" b="0" i="0" u="none" strike="noStrike" kern="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It represents the concept buys computer, that is, it predicts whether a customer at </a:t>
            </a:r>
            <a:r>
              <a:rPr kumimoji="0" lang="en-US" sz="2000" b="0" i="0" u="none" strike="noStrike" kern="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AllElectronics</a:t>
            </a:r>
            <a:r>
              <a:rPr kumimoji="0" lang="en-US" sz="2000" b="0" i="0" u="none" strike="noStrike" kern="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is likely to purchase a computer. Internal nodes are denoted by rectangles, and leaf nodes are denoted by ovals. </a:t>
            </a:r>
            <a:endParaRPr lang="en-IN" sz="1600" dirty="0"/>
          </a:p>
        </p:txBody>
      </p:sp>
      <p:sp>
        <p:nvSpPr>
          <p:cNvPr id="8" name="TextBox 7">
            <a:extLst>
              <a:ext uri="{FF2B5EF4-FFF2-40B4-BE49-F238E27FC236}">
                <a16:creationId xmlns:a16="http://schemas.microsoft.com/office/drawing/2014/main" id="{63AB66CC-A25F-B292-8AF1-B9983E115E70}"/>
              </a:ext>
            </a:extLst>
          </p:cNvPr>
          <p:cNvSpPr txBox="1"/>
          <p:nvPr/>
        </p:nvSpPr>
        <p:spPr>
          <a:xfrm>
            <a:off x="7811729" y="3964547"/>
            <a:ext cx="1263446" cy="369332"/>
          </a:xfrm>
          <a:prstGeom prst="rect">
            <a:avLst/>
          </a:prstGeom>
          <a:noFill/>
        </p:spPr>
        <p:txBody>
          <a:bodyPr wrap="square">
            <a:spAutoFit/>
          </a:bodyPr>
          <a:lstStyle/>
          <a:p>
            <a:r>
              <a:rPr lang="en-IN" dirty="0">
                <a:solidFill>
                  <a:srgbClr val="FF00FF"/>
                </a:solidFill>
              </a:rPr>
              <a:t>Figure 8.2</a:t>
            </a:r>
          </a:p>
        </p:txBody>
      </p:sp>
    </p:spTree>
    <p:extLst>
      <p:ext uri="{BB962C8B-B14F-4D97-AF65-F5344CB8AC3E}">
        <p14:creationId xmlns:p14="http://schemas.microsoft.com/office/powerpoint/2010/main" val="2258115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C021A7-8CA9-D2BA-ECE7-097975995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16856-6C16-56CC-74CD-038A8E8E370A}"/>
              </a:ext>
            </a:extLst>
          </p:cNvPr>
          <p:cNvSpPr>
            <a:spLocks noGrp="1"/>
          </p:cNvSpPr>
          <p:nvPr>
            <p:ph type="title"/>
          </p:nvPr>
        </p:nvSpPr>
        <p:spPr>
          <a:xfrm>
            <a:off x="3439054" y="317019"/>
            <a:ext cx="6570708" cy="390748"/>
          </a:xfrm>
        </p:spPr>
        <p:txBody>
          <a:bodyPr/>
          <a:lstStyle/>
          <a:p>
            <a:r>
              <a:rPr lang="en-IN" dirty="0"/>
              <a:t>8.2 Decision Tree Induction</a:t>
            </a:r>
          </a:p>
        </p:txBody>
      </p:sp>
      <p:sp>
        <p:nvSpPr>
          <p:cNvPr id="3" name="Text Placeholder 2">
            <a:extLst>
              <a:ext uri="{FF2B5EF4-FFF2-40B4-BE49-F238E27FC236}">
                <a16:creationId xmlns:a16="http://schemas.microsoft.com/office/drawing/2014/main" id="{8E08DCA9-2476-722C-8A48-C46A3CB37E90}"/>
              </a:ext>
            </a:extLst>
          </p:cNvPr>
          <p:cNvSpPr>
            <a:spLocks noGrp="1"/>
          </p:cNvSpPr>
          <p:nvPr>
            <p:ph type="body" idx="1"/>
          </p:nvPr>
        </p:nvSpPr>
        <p:spPr>
          <a:xfrm>
            <a:off x="311669" y="1343348"/>
            <a:ext cx="10770994" cy="5265159"/>
          </a:xfrm>
        </p:spPr>
        <p:txBody>
          <a:bodyPr/>
          <a:lstStyle/>
          <a:p>
            <a:pPr marL="342900" indent="-342900" algn="just">
              <a:lnSpc>
                <a:spcPct val="150000"/>
              </a:lnSpc>
              <a:buFont typeface="Arial" panose="020B0604020202020204" pitchFamily="34" charset="0"/>
              <a:buChar char="•"/>
            </a:pPr>
            <a:r>
              <a:rPr lang="en-US" sz="2400" dirty="0">
                <a:latin typeface="Cambria" panose="02040503050406030204" pitchFamily="18" charset="0"/>
                <a:ea typeface="Cambria" panose="02040503050406030204" pitchFamily="18" charset="0"/>
              </a:rPr>
              <a:t>Some decision tree algorithms </a:t>
            </a:r>
            <a:r>
              <a:rPr lang="en-US" sz="2400" dirty="0">
                <a:solidFill>
                  <a:srgbClr val="FF00FF"/>
                </a:solidFill>
                <a:latin typeface="Cambria" panose="02040503050406030204" pitchFamily="18" charset="0"/>
                <a:ea typeface="Cambria" panose="02040503050406030204" pitchFamily="18" charset="0"/>
              </a:rPr>
              <a:t>produce only binary trees (where each internal node branches to exactly two other nodes), whereas others can produce nonbinary trees.</a:t>
            </a:r>
          </a:p>
          <a:p>
            <a:pPr marL="342900" indent="-342900" algn="just">
              <a:lnSpc>
                <a:spcPct val="150000"/>
              </a:lnSpc>
              <a:buFont typeface="Arial" panose="020B0604020202020204" pitchFamily="34" charset="0"/>
              <a:buChar char="•"/>
            </a:pPr>
            <a:r>
              <a:rPr lang="en-US" sz="2400" b="1" dirty="0">
                <a:solidFill>
                  <a:srgbClr val="FF3399"/>
                </a:solidFill>
                <a:highlight>
                  <a:srgbClr val="D4FCEA"/>
                </a:highlight>
              </a:rPr>
              <a:t>“How are decision trees used for classification?”</a:t>
            </a:r>
          </a:p>
          <a:p>
            <a:pPr marL="342900" indent="-342900" algn="just">
              <a:lnSpc>
                <a:spcPct val="150000"/>
              </a:lnSpc>
              <a:buFont typeface="Arial" panose="020B0604020202020204" pitchFamily="34" charset="0"/>
              <a:buChar char="•"/>
            </a:pPr>
            <a:r>
              <a:rPr lang="en-US" sz="2400" dirty="0"/>
              <a:t>Given a tuple, X, for which the </a:t>
            </a:r>
            <a:r>
              <a:rPr lang="en-US" sz="2400" dirty="0">
                <a:solidFill>
                  <a:srgbClr val="0000FF"/>
                </a:solidFill>
              </a:rPr>
              <a:t>associated class label is unknown, the attribute values of the tuple are tested against the decision tree. </a:t>
            </a:r>
          </a:p>
          <a:p>
            <a:pPr marL="342900" indent="-342900" algn="just">
              <a:lnSpc>
                <a:spcPct val="150000"/>
              </a:lnSpc>
              <a:buFont typeface="Arial" panose="020B0604020202020204" pitchFamily="34" charset="0"/>
              <a:buChar char="•"/>
            </a:pPr>
            <a:r>
              <a:rPr lang="en-US" sz="2400" dirty="0"/>
              <a:t>A path is traced from the root to a leaf node, which holds the class prediction for that tuple.</a:t>
            </a:r>
          </a:p>
          <a:p>
            <a:pPr marL="342900" indent="-342900" algn="just">
              <a:lnSpc>
                <a:spcPct val="150000"/>
              </a:lnSpc>
              <a:buFont typeface="Arial" panose="020B0604020202020204" pitchFamily="34" charset="0"/>
              <a:buChar char="•"/>
            </a:pPr>
            <a:r>
              <a:rPr lang="en-US" sz="2400" dirty="0">
                <a:solidFill>
                  <a:schemeClr val="accent6">
                    <a:lumMod val="75000"/>
                  </a:schemeClr>
                </a:solidFill>
              </a:rPr>
              <a:t> Decision trees can easily be converted to classification rules.</a:t>
            </a:r>
            <a:endParaRPr lang="en-IN" sz="2400" dirty="0">
              <a:solidFill>
                <a:schemeClr val="accent6">
                  <a:lumMod val="75000"/>
                </a:schemeClr>
              </a:solidFill>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351655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BB3D5D-F704-842A-6487-AAE736A38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E3184-C936-D4D2-AAF9-AB43C0C94EB0}"/>
              </a:ext>
            </a:extLst>
          </p:cNvPr>
          <p:cNvSpPr>
            <a:spLocks noGrp="1"/>
          </p:cNvSpPr>
          <p:nvPr>
            <p:ph type="title"/>
          </p:nvPr>
        </p:nvSpPr>
        <p:spPr>
          <a:xfrm>
            <a:off x="3439054" y="317019"/>
            <a:ext cx="6570708" cy="390748"/>
          </a:xfrm>
        </p:spPr>
        <p:txBody>
          <a:bodyPr/>
          <a:lstStyle/>
          <a:p>
            <a:r>
              <a:rPr lang="en-IN" dirty="0"/>
              <a:t>8.2 Decision Tree Induction</a:t>
            </a:r>
          </a:p>
        </p:txBody>
      </p:sp>
      <p:sp>
        <p:nvSpPr>
          <p:cNvPr id="3" name="Text Placeholder 2">
            <a:extLst>
              <a:ext uri="{FF2B5EF4-FFF2-40B4-BE49-F238E27FC236}">
                <a16:creationId xmlns:a16="http://schemas.microsoft.com/office/drawing/2014/main" id="{D76F1192-8483-0333-509C-A78C611E7ECD}"/>
              </a:ext>
            </a:extLst>
          </p:cNvPr>
          <p:cNvSpPr>
            <a:spLocks noGrp="1"/>
          </p:cNvSpPr>
          <p:nvPr>
            <p:ph type="body" idx="1"/>
          </p:nvPr>
        </p:nvSpPr>
        <p:spPr>
          <a:xfrm>
            <a:off x="0" y="1397674"/>
            <a:ext cx="11702374" cy="4732770"/>
          </a:xfrm>
        </p:spPr>
        <p:txBody>
          <a:bodyPr/>
          <a:lstStyle/>
          <a:p>
            <a:pPr algn="just"/>
            <a:r>
              <a:rPr lang="en-US" dirty="0"/>
              <a:t>“</a:t>
            </a:r>
            <a:r>
              <a:rPr lang="en-US" sz="2400" b="1" dirty="0">
                <a:solidFill>
                  <a:srgbClr val="FF3399"/>
                </a:solidFill>
                <a:highlight>
                  <a:srgbClr val="D4FCEA"/>
                </a:highlight>
              </a:rPr>
              <a:t>Why are decision tree classifiers so popular?” </a:t>
            </a:r>
          </a:p>
          <a:p>
            <a:pPr marL="342900" indent="-342900" algn="just">
              <a:lnSpc>
                <a:spcPct val="150000"/>
              </a:lnSpc>
              <a:buFont typeface="Arial" panose="020B0604020202020204" pitchFamily="34" charset="0"/>
              <a:buChar char="•"/>
            </a:pPr>
            <a:r>
              <a:rPr lang="en-US" sz="2400" dirty="0"/>
              <a:t>The construction of decision tree classifiers </a:t>
            </a:r>
            <a:r>
              <a:rPr lang="en-US" sz="2400" dirty="0">
                <a:solidFill>
                  <a:srgbClr val="0000FF"/>
                </a:solidFill>
              </a:rPr>
              <a:t>does not require any domain knowledge </a:t>
            </a:r>
            <a:r>
              <a:rPr lang="en-US" sz="2400" dirty="0"/>
              <a:t>or parameter setting, and therefore is appropriate for exploratory knowledge discovery. </a:t>
            </a:r>
          </a:p>
          <a:p>
            <a:pPr marL="342900" indent="-342900" algn="just">
              <a:lnSpc>
                <a:spcPct val="150000"/>
              </a:lnSpc>
              <a:buFont typeface="Arial" panose="020B0604020202020204" pitchFamily="34" charset="0"/>
              <a:buChar char="•"/>
            </a:pPr>
            <a:r>
              <a:rPr lang="en-US" sz="2400" dirty="0"/>
              <a:t>Decision trees can </a:t>
            </a:r>
            <a:r>
              <a:rPr lang="en-US" sz="2400" dirty="0">
                <a:solidFill>
                  <a:srgbClr val="0000FF"/>
                </a:solidFill>
              </a:rPr>
              <a:t>handle multidimensional data</a:t>
            </a:r>
            <a:r>
              <a:rPr lang="en-US" sz="2400" dirty="0"/>
              <a:t>.</a:t>
            </a:r>
          </a:p>
          <a:p>
            <a:pPr marL="342900" indent="-342900" algn="just">
              <a:lnSpc>
                <a:spcPct val="150000"/>
              </a:lnSpc>
              <a:buFont typeface="Arial" panose="020B0604020202020204" pitchFamily="34" charset="0"/>
              <a:buChar char="•"/>
            </a:pPr>
            <a:r>
              <a:rPr lang="en-US" sz="2400" dirty="0"/>
              <a:t> Their </a:t>
            </a:r>
            <a:r>
              <a:rPr lang="en-US" sz="2400" dirty="0">
                <a:solidFill>
                  <a:schemeClr val="accent6">
                    <a:lumMod val="75000"/>
                  </a:schemeClr>
                </a:solidFill>
              </a:rPr>
              <a:t>representation of acquired knowledge in tree form is intuitive and generally easy to assimilate by humans</a:t>
            </a:r>
            <a:r>
              <a:rPr lang="en-US" sz="2400" dirty="0"/>
              <a:t>. </a:t>
            </a:r>
          </a:p>
          <a:p>
            <a:pPr marL="342900" indent="-342900" algn="just">
              <a:lnSpc>
                <a:spcPct val="150000"/>
              </a:lnSpc>
              <a:buFont typeface="Arial" panose="020B0604020202020204" pitchFamily="34" charset="0"/>
              <a:buChar char="•"/>
            </a:pPr>
            <a:r>
              <a:rPr lang="en-US" sz="2400" dirty="0">
                <a:solidFill>
                  <a:srgbClr val="FF3399"/>
                </a:solidFill>
              </a:rPr>
              <a:t>The learning and classification steps of decision tree induction are simple and fast</a:t>
            </a:r>
            <a:r>
              <a:rPr lang="en-US" sz="2400" dirty="0"/>
              <a:t>. </a:t>
            </a:r>
          </a:p>
          <a:p>
            <a:pPr marL="342900" indent="-342900" algn="just">
              <a:lnSpc>
                <a:spcPct val="150000"/>
              </a:lnSpc>
              <a:buFont typeface="Arial" panose="020B0604020202020204" pitchFamily="34" charset="0"/>
              <a:buChar char="•"/>
            </a:pPr>
            <a:r>
              <a:rPr lang="en-US" sz="2400" dirty="0"/>
              <a:t>In general, </a:t>
            </a:r>
            <a:r>
              <a:rPr lang="en-US" sz="2400" dirty="0">
                <a:highlight>
                  <a:srgbClr val="C0C0C0"/>
                </a:highlight>
              </a:rPr>
              <a:t>decision tree classifiers have good accuracy</a:t>
            </a:r>
            <a:r>
              <a:rPr lang="en-US" sz="2400" dirty="0"/>
              <a:t>.</a:t>
            </a:r>
          </a:p>
          <a:p>
            <a:pPr marL="342900" indent="-342900" algn="just">
              <a:lnSpc>
                <a:spcPct val="150000"/>
              </a:lnSpc>
              <a:buFont typeface="Arial" panose="020B0604020202020204" pitchFamily="34" charset="0"/>
              <a:buChar char="•"/>
            </a:pPr>
            <a:r>
              <a:rPr lang="en-US" sz="2400" dirty="0"/>
              <a:t> However, successful use may depend on the data at hand. </a:t>
            </a:r>
            <a:endParaRPr lang="en-IN" dirty="0"/>
          </a:p>
        </p:txBody>
      </p:sp>
    </p:spTree>
    <p:extLst>
      <p:ext uri="{BB962C8B-B14F-4D97-AF65-F5344CB8AC3E}">
        <p14:creationId xmlns:p14="http://schemas.microsoft.com/office/powerpoint/2010/main" val="2299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AE9C6F-949F-752F-AEBB-F576C6895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A86A7-4538-A4F6-81D2-5C1AB3A6267A}"/>
              </a:ext>
            </a:extLst>
          </p:cNvPr>
          <p:cNvSpPr>
            <a:spLocks noGrp="1"/>
          </p:cNvSpPr>
          <p:nvPr>
            <p:ph type="title"/>
          </p:nvPr>
        </p:nvSpPr>
        <p:spPr>
          <a:xfrm>
            <a:off x="3439054" y="317019"/>
            <a:ext cx="6570708" cy="390748"/>
          </a:xfrm>
        </p:spPr>
        <p:txBody>
          <a:bodyPr/>
          <a:lstStyle/>
          <a:p>
            <a:r>
              <a:rPr lang="en-IN" dirty="0"/>
              <a:t>8.2 Decision Tree Induction</a:t>
            </a:r>
          </a:p>
        </p:txBody>
      </p:sp>
      <p:sp>
        <p:nvSpPr>
          <p:cNvPr id="3" name="Text Placeholder 2">
            <a:extLst>
              <a:ext uri="{FF2B5EF4-FFF2-40B4-BE49-F238E27FC236}">
                <a16:creationId xmlns:a16="http://schemas.microsoft.com/office/drawing/2014/main" id="{2C51A848-853C-C50C-FA18-C30AA230BAE1}"/>
              </a:ext>
            </a:extLst>
          </p:cNvPr>
          <p:cNvSpPr>
            <a:spLocks noGrp="1"/>
          </p:cNvSpPr>
          <p:nvPr>
            <p:ph type="body" idx="1"/>
          </p:nvPr>
        </p:nvSpPr>
        <p:spPr>
          <a:xfrm>
            <a:off x="97661" y="1281553"/>
            <a:ext cx="11877088" cy="2147447"/>
          </a:xfrm>
        </p:spPr>
        <p:txBody>
          <a:bodyPr/>
          <a:lstStyle/>
          <a:p>
            <a:pPr marL="342900" indent="-342900" algn="just">
              <a:lnSpc>
                <a:spcPct val="150000"/>
              </a:lnSpc>
              <a:buFont typeface="Arial" panose="020B0604020202020204" pitchFamily="34" charset="0"/>
              <a:buChar char="•"/>
            </a:pPr>
            <a:r>
              <a:rPr lang="en-US" sz="2400" dirty="0"/>
              <a:t>Decision tree induction algorithms have been used for classification in many application </a:t>
            </a:r>
            <a:r>
              <a:rPr lang="en-US" sz="2400" dirty="0">
                <a:solidFill>
                  <a:schemeClr val="bg1"/>
                </a:solidFill>
                <a:highlight>
                  <a:srgbClr val="000000"/>
                </a:highlight>
              </a:rPr>
              <a:t>areas such as medicine, manufacturing and production, financial analysis, astronomy, and molecular biology</a:t>
            </a:r>
            <a:r>
              <a:rPr lang="en-US" sz="2400" dirty="0">
                <a:highlight>
                  <a:srgbClr val="000000"/>
                </a:highlight>
              </a:rPr>
              <a:t>. </a:t>
            </a:r>
          </a:p>
          <a:p>
            <a:pPr marL="342900" indent="-342900" algn="just">
              <a:lnSpc>
                <a:spcPct val="150000"/>
              </a:lnSpc>
              <a:buFont typeface="Arial" panose="020B0604020202020204" pitchFamily="34" charset="0"/>
              <a:buChar char="•"/>
            </a:pPr>
            <a:r>
              <a:rPr lang="en-US" sz="2400" dirty="0"/>
              <a:t>Decision trees are the basis of several commercial rule induction systems.</a:t>
            </a:r>
            <a:endParaRPr lang="en-IN" sz="2400" dirty="0"/>
          </a:p>
        </p:txBody>
      </p:sp>
    </p:spTree>
    <p:extLst>
      <p:ext uri="{BB962C8B-B14F-4D97-AF65-F5344CB8AC3E}">
        <p14:creationId xmlns:p14="http://schemas.microsoft.com/office/powerpoint/2010/main" val="2225594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974861-97A4-157C-3E10-6D5F88DC4C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23C94-83A8-02F6-DE85-C19EEAFF6EE6}"/>
              </a:ext>
            </a:extLst>
          </p:cNvPr>
          <p:cNvSpPr>
            <a:spLocks noGrp="1"/>
          </p:cNvSpPr>
          <p:nvPr>
            <p:ph type="title"/>
          </p:nvPr>
        </p:nvSpPr>
        <p:spPr>
          <a:xfrm>
            <a:off x="3662790" y="165982"/>
            <a:ext cx="5831406"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3F1C33C5-F35F-4BCB-87C3-A5614F5D25D4}"/>
              </a:ext>
            </a:extLst>
          </p:cNvPr>
          <p:cNvSpPr>
            <a:spLocks noGrp="1"/>
          </p:cNvSpPr>
          <p:nvPr>
            <p:ph type="body" idx="1"/>
          </p:nvPr>
        </p:nvSpPr>
        <p:spPr>
          <a:xfrm>
            <a:off x="97660" y="1142852"/>
            <a:ext cx="11993821" cy="5189854"/>
          </a:xfrm>
        </p:spPr>
        <p:txBody>
          <a:bodyPr/>
          <a:lstStyle/>
          <a:p>
            <a:pPr marL="342900" indent="-342900" algn="just">
              <a:lnSpc>
                <a:spcPct val="150000"/>
              </a:lnSpc>
              <a:buFont typeface="Arial" panose="020B0604020202020204" pitchFamily="34" charset="0"/>
              <a:buChar char="•"/>
            </a:pPr>
            <a:r>
              <a:rPr lang="en-US" sz="2000" dirty="0"/>
              <a:t>During the late 1970s and early 1980s, J. Ross Quinlan, a researcher in machine learning, </a:t>
            </a:r>
            <a:r>
              <a:rPr lang="en-US" sz="2000" dirty="0">
                <a:solidFill>
                  <a:srgbClr val="FF3399"/>
                </a:solidFill>
                <a:highlight>
                  <a:srgbClr val="D4FCEA"/>
                </a:highlight>
              </a:rPr>
              <a:t>developed a decision tree algorithm known as ID3 (Iterative </a:t>
            </a:r>
            <a:r>
              <a:rPr lang="en-US" sz="2000" dirty="0" err="1">
                <a:solidFill>
                  <a:srgbClr val="FF3399"/>
                </a:solidFill>
                <a:highlight>
                  <a:srgbClr val="D4FCEA"/>
                </a:highlight>
              </a:rPr>
              <a:t>Dichotomiser</a:t>
            </a:r>
            <a:r>
              <a:rPr lang="en-US" sz="2000" dirty="0">
                <a:solidFill>
                  <a:srgbClr val="FF3399"/>
                </a:solidFill>
                <a:highlight>
                  <a:srgbClr val="D4FCEA"/>
                </a:highlight>
              </a:rPr>
              <a:t>).</a:t>
            </a:r>
            <a:r>
              <a:rPr lang="en-US" sz="2000" dirty="0">
                <a:highlight>
                  <a:srgbClr val="D4FCEA"/>
                </a:highlight>
              </a:rPr>
              <a:t> </a:t>
            </a:r>
          </a:p>
          <a:p>
            <a:pPr marL="342900" indent="-342900" algn="just">
              <a:lnSpc>
                <a:spcPct val="150000"/>
              </a:lnSpc>
              <a:buFont typeface="Arial" panose="020B0604020202020204" pitchFamily="34" charset="0"/>
              <a:buChar char="•"/>
            </a:pPr>
            <a:r>
              <a:rPr lang="en-US" sz="2000" dirty="0"/>
              <a:t>This work expanded on earlier work on concept learning systems, described by E. B. Hunt, J. Marin, and P. T. Stone.</a:t>
            </a:r>
          </a:p>
          <a:p>
            <a:pPr marL="342900" indent="-342900" algn="just">
              <a:lnSpc>
                <a:spcPct val="150000"/>
              </a:lnSpc>
              <a:buFont typeface="Arial" panose="020B0604020202020204" pitchFamily="34" charset="0"/>
              <a:buChar char="•"/>
            </a:pPr>
            <a:r>
              <a:rPr lang="en-US" sz="2000" dirty="0">
                <a:solidFill>
                  <a:srgbClr val="FF3399"/>
                </a:solidFill>
              </a:rPr>
              <a:t> Quinlan later presented C4.5 (a successor of ID3), which became a benchmark to which newer supervised learning algorithms are often compared. </a:t>
            </a:r>
          </a:p>
          <a:p>
            <a:pPr marL="342900" indent="-342900" algn="just">
              <a:lnSpc>
                <a:spcPct val="150000"/>
              </a:lnSpc>
              <a:buFont typeface="Arial" panose="020B0604020202020204" pitchFamily="34" charset="0"/>
              <a:buChar char="•"/>
            </a:pPr>
            <a:r>
              <a:rPr lang="en-US" sz="2000" dirty="0">
                <a:solidFill>
                  <a:srgbClr val="7030A0"/>
                </a:solidFill>
                <a:highlight>
                  <a:srgbClr val="D4FCEA"/>
                </a:highlight>
              </a:rPr>
              <a:t>In 1984, a group of statisticians (L. </a:t>
            </a:r>
            <a:r>
              <a:rPr lang="en-US" sz="2000" dirty="0" err="1">
                <a:solidFill>
                  <a:srgbClr val="7030A0"/>
                </a:solidFill>
                <a:highlight>
                  <a:srgbClr val="D4FCEA"/>
                </a:highlight>
              </a:rPr>
              <a:t>Breiman</a:t>
            </a:r>
            <a:r>
              <a:rPr lang="en-US" sz="2000" dirty="0">
                <a:solidFill>
                  <a:srgbClr val="7030A0"/>
                </a:solidFill>
                <a:highlight>
                  <a:srgbClr val="D4FCEA"/>
                </a:highlight>
              </a:rPr>
              <a:t>, J. Friedman, R. </a:t>
            </a:r>
            <a:r>
              <a:rPr lang="en-US" sz="2000" dirty="0" err="1">
                <a:solidFill>
                  <a:srgbClr val="7030A0"/>
                </a:solidFill>
                <a:highlight>
                  <a:srgbClr val="D4FCEA"/>
                </a:highlight>
              </a:rPr>
              <a:t>Olshen</a:t>
            </a:r>
            <a:r>
              <a:rPr lang="en-US" sz="2000" dirty="0">
                <a:solidFill>
                  <a:srgbClr val="7030A0"/>
                </a:solidFill>
                <a:highlight>
                  <a:srgbClr val="D4FCEA"/>
                </a:highlight>
              </a:rPr>
              <a:t>, and C. Stone) published the book Classification and Regression Trees (CART), which described the generation of binary decision trees</a:t>
            </a:r>
            <a:r>
              <a:rPr lang="en-US" sz="2000" dirty="0">
                <a:solidFill>
                  <a:srgbClr val="7030A0"/>
                </a:solidFill>
              </a:rPr>
              <a:t>.</a:t>
            </a:r>
          </a:p>
          <a:p>
            <a:pPr marL="342900" indent="-342900" algn="just">
              <a:lnSpc>
                <a:spcPct val="150000"/>
              </a:lnSpc>
              <a:buFont typeface="Arial" panose="020B0604020202020204" pitchFamily="34" charset="0"/>
              <a:buChar char="•"/>
            </a:pPr>
            <a:r>
              <a:rPr lang="en-US" sz="2000" dirty="0"/>
              <a:t> ID3 and CART were invented independently of one another at around the same time, yet follow a similar approach for learning decision trees from training tuples. </a:t>
            </a:r>
          </a:p>
          <a:p>
            <a:pPr marL="342900" indent="-342900" algn="just">
              <a:lnSpc>
                <a:spcPct val="150000"/>
              </a:lnSpc>
              <a:buFont typeface="Arial" panose="020B0604020202020204" pitchFamily="34" charset="0"/>
              <a:buChar char="•"/>
            </a:pPr>
            <a:r>
              <a:rPr lang="en-US" sz="2000" dirty="0"/>
              <a:t>These two cornerstone algorithms spawned a flurry of work on decision tree induction.</a:t>
            </a:r>
            <a:endParaRPr lang="en-IN" sz="2000" dirty="0"/>
          </a:p>
        </p:txBody>
      </p:sp>
    </p:spTree>
    <p:extLst>
      <p:ext uri="{BB962C8B-B14F-4D97-AF65-F5344CB8AC3E}">
        <p14:creationId xmlns:p14="http://schemas.microsoft.com/office/powerpoint/2010/main" val="2374226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548CDD-681C-783D-C80E-013815C5D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2CBAE-04EF-99DD-D7D8-4E8076B1FBC2}"/>
              </a:ext>
            </a:extLst>
          </p:cNvPr>
          <p:cNvSpPr>
            <a:spLocks noGrp="1"/>
          </p:cNvSpPr>
          <p:nvPr>
            <p:ph type="title"/>
          </p:nvPr>
        </p:nvSpPr>
        <p:spPr>
          <a:xfrm>
            <a:off x="3662790" y="165982"/>
            <a:ext cx="5831406"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B4764885-AD78-2414-DFD2-B47B0F57FFF6}"/>
              </a:ext>
            </a:extLst>
          </p:cNvPr>
          <p:cNvSpPr>
            <a:spLocks noGrp="1"/>
          </p:cNvSpPr>
          <p:nvPr>
            <p:ph type="body" idx="1"/>
          </p:nvPr>
        </p:nvSpPr>
        <p:spPr>
          <a:xfrm>
            <a:off x="117115" y="1304438"/>
            <a:ext cx="11867361" cy="4363439"/>
          </a:xfrm>
        </p:spPr>
        <p:txBody>
          <a:bodyPr/>
          <a:lstStyle/>
          <a:p>
            <a:pPr marL="342900" indent="-342900" algn="just">
              <a:lnSpc>
                <a:spcPct val="150000"/>
              </a:lnSpc>
              <a:buFont typeface="Arial" panose="020B0604020202020204" pitchFamily="34" charset="0"/>
              <a:buChar char="•"/>
            </a:pPr>
            <a:r>
              <a:rPr lang="en-US" sz="2400" dirty="0"/>
              <a:t>The strategy is as follows. </a:t>
            </a:r>
          </a:p>
          <a:p>
            <a:pPr marL="342900" indent="-342900" algn="just">
              <a:lnSpc>
                <a:spcPct val="150000"/>
              </a:lnSpc>
              <a:buFont typeface="Arial" panose="020B0604020202020204" pitchFamily="34" charset="0"/>
              <a:buChar char="•"/>
            </a:pPr>
            <a:r>
              <a:rPr lang="en-US" sz="2400" dirty="0">
                <a:highlight>
                  <a:srgbClr val="D4FCEA"/>
                </a:highlight>
              </a:rPr>
              <a:t>The algorithm is called with three parameters: </a:t>
            </a:r>
          </a:p>
          <a:p>
            <a:pPr marL="342900" indent="-342900" algn="just">
              <a:lnSpc>
                <a:spcPct val="150000"/>
              </a:lnSpc>
              <a:buFont typeface="Arial" panose="020B0604020202020204" pitchFamily="34" charset="0"/>
              <a:buChar char="•"/>
            </a:pPr>
            <a:r>
              <a:rPr lang="en-US" sz="2400" dirty="0">
                <a:solidFill>
                  <a:srgbClr val="FF3399"/>
                </a:solidFill>
              </a:rPr>
              <a:t>D, attribute list, and Attribute selection method</a:t>
            </a:r>
            <a:r>
              <a:rPr lang="en-US" sz="2400" dirty="0"/>
              <a:t>.</a:t>
            </a:r>
          </a:p>
          <a:p>
            <a:pPr marL="342900" indent="-342900" algn="just">
              <a:lnSpc>
                <a:spcPct val="150000"/>
              </a:lnSpc>
              <a:buFont typeface="Arial" panose="020B0604020202020204" pitchFamily="34" charset="0"/>
              <a:buChar char="•"/>
            </a:pPr>
            <a:r>
              <a:rPr lang="en-US" sz="2400" dirty="0"/>
              <a:t> We refer to </a:t>
            </a:r>
            <a:r>
              <a:rPr lang="en-US" sz="2400" dirty="0">
                <a:solidFill>
                  <a:srgbClr val="0000FF"/>
                </a:solidFill>
              </a:rPr>
              <a:t>D as a data partition</a:t>
            </a:r>
            <a:r>
              <a:rPr lang="en-US" sz="2400" dirty="0"/>
              <a:t>.</a:t>
            </a:r>
          </a:p>
          <a:p>
            <a:pPr marL="342900" indent="-342900" algn="just">
              <a:lnSpc>
                <a:spcPct val="150000"/>
              </a:lnSpc>
              <a:buFont typeface="Arial" panose="020B0604020202020204" pitchFamily="34" charset="0"/>
              <a:buChar char="•"/>
            </a:pPr>
            <a:r>
              <a:rPr lang="en-US" sz="2400" dirty="0"/>
              <a:t> Initially, it is the complete set of training tuples and their associated class labels. </a:t>
            </a:r>
          </a:p>
          <a:p>
            <a:pPr marL="342900" indent="-342900" algn="just">
              <a:lnSpc>
                <a:spcPct val="150000"/>
              </a:lnSpc>
              <a:buFont typeface="Arial" panose="020B0604020202020204" pitchFamily="34" charset="0"/>
              <a:buChar char="•"/>
            </a:pPr>
            <a:r>
              <a:rPr lang="en-US" sz="2400" dirty="0"/>
              <a:t>The parameter </a:t>
            </a:r>
            <a:r>
              <a:rPr lang="en-US" sz="2400" dirty="0">
                <a:solidFill>
                  <a:srgbClr val="0000FF"/>
                </a:solidFill>
              </a:rPr>
              <a:t>attribute list </a:t>
            </a:r>
            <a:r>
              <a:rPr lang="en-US" sz="2400" dirty="0"/>
              <a:t>is a list of attributes describing the tuples. </a:t>
            </a:r>
          </a:p>
          <a:p>
            <a:pPr marL="342900" indent="-342900" algn="just">
              <a:lnSpc>
                <a:spcPct val="150000"/>
              </a:lnSpc>
              <a:buFont typeface="Arial" panose="020B0604020202020204" pitchFamily="34" charset="0"/>
              <a:buChar char="•"/>
            </a:pPr>
            <a:r>
              <a:rPr lang="en-US" sz="2400" dirty="0">
                <a:solidFill>
                  <a:srgbClr val="0000FF"/>
                </a:solidFill>
              </a:rPr>
              <a:t>Attribute selection method specifies a heuristic procedure for selecting the attribute that “best” discriminates the given tuples according to class</a:t>
            </a:r>
            <a:r>
              <a:rPr lang="en-US" sz="2400" dirty="0"/>
              <a:t>. </a:t>
            </a:r>
            <a:endParaRPr lang="en-IN" sz="2400" dirty="0"/>
          </a:p>
        </p:txBody>
      </p:sp>
    </p:spTree>
    <p:extLst>
      <p:ext uri="{BB962C8B-B14F-4D97-AF65-F5344CB8AC3E}">
        <p14:creationId xmlns:p14="http://schemas.microsoft.com/office/powerpoint/2010/main" val="1555690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FD84A1-6E47-0C6B-DA9F-9CA9B7CCF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D5D339-0BA7-436F-C126-DDF72834BDC9}"/>
              </a:ext>
            </a:extLst>
          </p:cNvPr>
          <p:cNvSpPr>
            <a:spLocks noGrp="1"/>
          </p:cNvSpPr>
          <p:nvPr>
            <p:ph type="title"/>
          </p:nvPr>
        </p:nvSpPr>
        <p:spPr>
          <a:xfrm>
            <a:off x="3662790" y="165982"/>
            <a:ext cx="5831406"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37D6251F-267B-44F1-4610-347B0EF50A30}"/>
              </a:ext>
            </a:extLst>
          </p:cNvPr>
          <p:cNvSpPr>
            <a:spLocks noGrp="1"/>
          </p:cNvSpPr>
          <p:nvPr>
            <p:ph type="body" idx="1"/>
          </p:nvPr>
        </p:nvSpPr>
        <p:spPr>
          <a:xfrm>
            <a:off x="525678" y="1247280"/>
            <a:ext cx="10770994" cy="4548105"/>
          </a:xfrm>
        </p:spPr>
        <p:txBody>
          <a:bodyPr/>
          <a:lstStyle/>
          <a:p>
            <a:pPr marL="342900" indent="-342900" algn="just">
              <a:lnSpc>
                <a:spcPct val="150000"/>
              </a:lnSpc>
              <a:buFont typeface="Arial" panose="020B0604020202020204" pitchFamily="34" charset="0"/>
              <a:buChar char="•"/>
            </a:pPr>
            <a:r>
              <a:rPr lang="en-US" sz="2400" dirty="0"/>
              <a:t>This procedure employs an </a:t>
            </a:r>
            <a:r>
              <a:rPr lang="en-US" sz="2400" dirty="0">
                <a:solidFill>
                  <a:srgbClr val="FF3399"/>
                </a:solidFill>
              </a:rPr>
              <a:t>attribute selection measure such as </a:t>
            </a:r>
            <a:r>
              <a:rPr lang="en-US" sz="2800" b="1" dirty="0">
                <a:solidFill>
                  <a:srgbClr val="FF0000"/>
                </a:solidFill>
              </a:rPr>
              <a:t>information</a:t>
            </a:r>
            <a:r>
              <a:rPr lang="en-US" sz="2400" dirty="0">
                <a:solidFill>
                  <a:srgbClr val="FF3399"/>
                </a:solidFill>
              </a:rPr>
              <a:t> </a:t>
            </a:r>
            <a:r>
              <a:rPr lang="en-US" sz="2800" b="1" dirty="0">
                <a:solidFill>
                  <a:srgbClr val="FF0000"/>
                </a:solidFill>
              </a:rPr>
              <a:t>gain or the Gini index. </a:t>
            </a:r>
          </a:p>
          <a:p>
            <a:pPr marL="342900" indent="-342900" algn="just">
              <a:lnSpc>
                <a:spcPct val="150000"/>
              </a:lnSpc>
              <a:buFont typeface="Arial" panose="020B0604020202020204" pitchFamily="34" charset="0"/>
              <a:buChar char="•"/>
            </a:pPr>
            <a:r>
              <a:rPr lang="en-US" sz="2400" dirty="0"/>
              <a:t>Whether the tree is strictly binary is generally driven by the attribute selection measure. </a:t>
            </a:r>
          </a:p>
          <a:p>
            <a:pPr marL="342900" indent="-342900" algn="just">
              <a:lnSpc>
                <a:spcPct val="150000"/>
              </a:lnSpc>
              <a:buFont typeface="Arial" panose="020B0604020202020204" pitchFamily="34" charset="0"/>
              <a:buChar char="•"/>
            </a:pPr>
            <a:r>
              <a:rPr lang="en-US" sz="2400" dirty="0"/>
              <a:t>Some </a:t>
            </a:r>
            <a:r>
              <a:rPr lang="en-US" sz="2400" dirty="0">
                <a:solidFill>
                  <a:srgbClr val="0000FF"/>
                </a:solidFill>
              </a:rPr>
              <a:t>attribute selection measures, such as the </a:t>
            </a:r>
            <a:r>
              <a:rPr lang="en-US" sz="2400" dirty="0">
                <a:solidFill>
                  <a:srgbClr val="FF3399"/>
                </a:solidFill>
              </a:rPr>
              <a:t>Gini index</a:t>
            </a:r>
            <a:r>
              <a:rPr lang="en-US" sz="2400" dirty="0">
                <a:solidFill>
                  <a:srgbClr val="0000FF"/>
                </a:solidFill>
              </a:rPr>
              <a:t>, enforce the resulting tree to be binary. </a:t>
            </a:r>
          </a:p>
          <a:p>
            <a:pPr marL="342900" indent="-342900" algn="just">
              <a:lnSpc>
                <a:spcPct val="150000"/>
              </a:lnSpc>
              <a:buFont typeface="Arial" panose="020B0604020202020204" pitchFamily="34" charset="0"/>
              <a:buChar char="•"/>
            </a:pPr>
            <a:r>
              <a:rPr lang="en-US" sz="2400" dirty="0">
                <a:solidFill>
                  <a:srgbClr val="0000FF"/>
                </a:solidFill>
              </a:rPr>
              <a:t>Others, like </a:t>
            </a:r>
            <a:r>
              <a:rPr lang="en-US" sz="2400" dirty="0">
                <a:solidFill>
                  <a:srgbClr val="FF3399"/>
                </a:solidFill>
              </a:rPr>
              <a:t>information gain</a:t>
            </a:r>
            <a:r>
              <a:rPr lang="en-US" sz="2400" dirty="0">
                <a:solidFill>
                  <a:srgbClr val="0000FF"/>
                </a:solidFill>
              </a:rPr>
              <a:t>, do not, therein allowing multiway splits (i.e., two or more branches to be grown from a node</a:t>
            </a:r>
            <a:r>
              <a:rPr lang="en-US" sz="2400" dirty="0"/>
              <a:t>).</a:t>
            </a:r>
            <a:endParaRPr lang="en-IN" sz="2400" dirty="0"/>
          </a:p>
        </p:txBody>
      </p:sp>
    </p:spTree>
    <p:extLst>
      <p:ext uri="{BB962C8B-B14F-4D97-AF65-F5344CB8AC3E}">
        <p14:creationId xmlns:p14="http://schemas.microsoft.com/office/powerpoint/2010/main" val="4108171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20A3-857C-2DD9-6833-D07C80B9451E}"/>
              </a:ext>
            </a:extLst>
          </p:cNvPr>
          <p:cNvSpPr>
            <a:spLocks noGrp="1"/>
          </p:cNvSpPr>
          <p:nvPr>
            <p:ph type="title"/>
          </p:nvPr>
        </p:nvSpPr>
        <p:spPr>
          <a:xfrm>
            <a:off x="2895039" y="247032"/>
            <a:ext cx="5826267" cy="214314"/>
          </a:xfrm>
        </p:spPr>
        <p:txBody>
          <a:bodyPr/>
          <a:lstStyle/>
          <a:p>
            <a:r>
              <a:rPr lang="en-IN" dirty="0"/>
              <a:t>Classification Problems &amp; Models Examples</a:t>
            </a:r>
            <a:br>
              <a:rPr lang="en-IN" dirty="0"/>
            </a:br>
            <a:endParaRPr lang="en-IN" dirty="0"/>
          </a:p>
        </p:txBody>
      </p:sp>
      <p:sp>
        <p:nvSpPr>
          <p:cNvPr id="3" name="Content Placeholder 2">
            <a:extLst>
              <a:ext uri="{FF2B5EF4-FFF2-40B4-BE49-F238E27FC236}">
                <a16:creationId xmlns:a16="http://schemas.microsoft.com/office/drawing/2014/main" id="{5E46BB10-59FC-91DA-A2C5-82F18064F0E6}"/>
              </a:ext>
            </a:extLst>
          </p:cNvPr>
          <p:cNvSpPr>
            <a:spLocks noGrp="1"/>
          </p:cNvSpPr>
          <p:nvPr>
            <p:ph idx="1"/>
          </p:nvPr>
        </p:nvSpPr>
        <p:spPr>
          <a:xfrm>
            <a:off x="710503" y="1489263"/>
            <a:ext cx="10770994" cy="4308872"/>
          </a:xfrm>
        </p:spPr>
        <p:txBody>
          <a:bodyPr/>
          <a:lstStyle/>
          <a:p>
            <a:r>
              <a:rPr lang="en-US" sz="2800" b="1" dirty="0"/>
              <a:t>✅ Customer Behavior Prediction</a:t>
            </a:r>
          </a:p>
          <a:p>
            <a:r>
              <a:rPr lang="en-US" sz="2800" dirty="0"/>
              <a:t>Classify customers based on:</a:t>
            </a:r>
          </a:p>
          <a:p>
            <a:pPr lvl="1"/>
            <a:r>
              <a:rPr lang="en-US" sz="2800" dirty="0"/>
              <a:t>Buying patterns</a:t>
            </a:r>
          </a:p>
          <a:p>
            <a:pPr lvl="1"/>
            <a:r>
              <a:rPr lang="en-US" sz="2800" dirty="0"/>
              <a:t>Web browsing behavior</a:t>
            </a:r>
          </a:p>
          <a:p>
            <a:r>
              <a:rPr lang="en-US" sz="2800" dirty="0"/>
              <a:t>Example use case:</a:t>
            </a:r>
          </a:p>
          <a:p>
            <a:pPr lvl="1"/>
            <a:r>
              <a:rPr lang="en-US" sz="2800" dirty="0"/>
              <a:t>Predict if a customer is likely to make more purchases</a:t>
            </a:r>
          </a:p>
          <a:p>
            <a:r>
              <a:rPr lang="en-US" sz="2800" dirty="0"/>
              <a:t>Action based on prediction:</a:t>
            </a:r>
          </a:p>
          <a:p>
            <a:pPr lvl="1"/>
            <a:r>
              <a:rPr lang="en-US" sz="2800" dirty="0"/>
              <a:t>Send promotional offers or discounts</a:t>
            </a:r>
          </a:p>
          <a:p>
            <a:pPr lvl="1"/>
            <a:r>
              <a:rPr lang="en-US" sz="2800" dirty="0"/>
              <a:t>If predicted to stop purchasing, mark for re-engagement campaigns</a:t>
            </a:r>
          </a:p>
          <a:p>
            <a:endParaRPr lang="en-IN" sz="2800" dirty="0"/>
          </a:p>
        </p:txBody>
      </p:sp>
    </p:spTree>
    <p:extLst>
      <p:ext uri="{BB962C8B-B14F-4D97-AF65-F5344CB8AC3E}">
        <p14:creationId xmlns:p14="http://schemas.microsoft.com/office/powerpoint/2010/main" val="82116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E89663-2126-386A-ACEB-C6EB1EFDC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A0054-26E0-2A03-0804-E68408F12B2E}"/>
              </a:ext>
            </a:extLst>
          </p:cNvPr>
          <p:cNvSpPr>
            <a:spLocks noGrp="1"/>
          </p:cNvSpPr>
          <p:nvPr>
            <p:ph type="title"/>
          </p:nvPr>
        </p:nvSpPr>
        <p:spPr>
          <a:xfrm>
            <a:off x="3662790" y="165982"/>
            <a:ext cx="5831406" cy="1953740"/>
          </a:xfrm>
        </p:spPr>
        <p:txBody>
          <a:bodyPr/>
          <a:lstStyle/>
          <a:p>
            <a:r>
              <a:rPr lang="en-IN" dirty="0"/>
              <a:t>8.2.1 Decision Tree Induction</a:t>
            </a:r>
          </a:p>
        </p:txBody>
      </p:sp>
      <p:pic>
        <p:nvPicPr>
          <p:cNvPr id="5" name="Picture 4">
            <a:extLst>
              <a:ext uri="{FF2B5EF4-FFF2-40B4-BE49-F238E27FC236}">
                <a16:creationId xmlns:a16="http://schemas.microsoft.com/office/drawing/2014/main" id="{618D635E-8C25-F3EB-382B-08C51718E28C}"/>
              </a:ext>
            </a:extLst>
          </p:cNvPr>
          <p:cNvPicPr>
            <a:picLocks noChangeAspect="1"/>
          </p:cNvPicPr>
          <p:nvPr/>
        </p:nvPicPr>
        <p:blipFill>
          <a:blip r:embed="rId2"/>
          <a:stretch>
            <a:fillRect/>
          </a:stretch>
        </p:blipFill>
        <p:spPr>
          <a:xfrm>
            <a:off x="643647" y="1378721"/>
            <a:ext cx="10796081" cy="4100557"/>
          </a:xfrm>
          <a:prstGeom prst="rect">
            <a:avLst/>
          </a:prstGeom>
        </p:spPr>
      </p:pic>
    </p:spTree>
    <p:extLst>
      <p:ext uri="{BB962C8B-B14F-4D97-AF65-F5344CB8AC3E}">
        <p14:creationId xmlns:p14="http://schemas.microsoft.com/office/powerpoint/2010/main" val="1399057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565C23-2BAF-1A88-8CDA-CDB507A70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8B665-7A09-DC9F-2C1F-25CCA2C5187B}"/>
              </a:ext>
            </a:extLst>
          </p:cNvPr>
          <p:cNvSpPr>
            <a:spLocks noGrp="1"/>
          </p:cNvSpPr>
          <p:nvPr>
            <p:ph type="title"/>
          </p:nvPr>
        </p:nvSpPr>
        <p:spPr>
          <a:xfrm>
            <a:off x="2777573" y="165982"/>
            <a:ext cx="5831406" cy="1953740"/>
          </a:xfrm>
        </p:spPr>
        <p:txBody>
          <a:bodyPr/>
          <a:lstStyle/>
          <a:p>
            <a:r>
              <a:rPr lang="en-IN" dirty="0"/>
              <a:t>8.2.1 Decision Tree Induction</a:t>
            </a:r>
          </a:p>
        </p:txBody>
      </p:sp>
      <p:pic>
        <p:nvPicPr>
          <p:cNvPr id="5" name="Picture 4">
            <a:extLst>
              <a:ext uri="{FF2B5EF4-FFF2-40B4-BE49-F238E27FC236}">
                <a16:creationId xmlns:a16="http://schemas.microsoft.com/office/drawing/2014/main" id="{0035A07B-AED6-F996-CD25-85373755B83A}"/>
              </a:ext>
            </a:extLst>
          </p:cNvPr>
          <p:cNvPicPr>
            <a:picLocks noChangeAspect="1"/>
          </p:cNvPicPr>
          <p:nvPr/>
        </p:nvPicPr>
        <p:blipFill>
          <a:blip r:embed="rId2"/>
          <a:stretch>
            <a:fillRect/>
          </a:stretch>
        </p:blipFill>
        <p:spPr>
          <a:xfrm>
            <a:off x="0" y="1300064"/>
            <a:ext cx="10019489" cy="5126476"/>
          </a:xfrm>
          <a:prstGeom prst="rect">
            <a:avLst/>
          </a:prstGeom>
        </p:spPr>
      </p:pic>
      <p:pic>
        <p:nvPicPr>
          <p:cNvPr id="7" name="Picture 6">
            <a:extLst>
              <a:ext uri="{FF2B5EF4-FFF2-40B4-BE49-F238E27FC236}">
                <a16:creationId xmlns:a16="http://schemas.microsoft.com/office/drawing/2014/main" id="{1A1D85B3-D267-9EB7-8A31-8BAD45D2E7D0}"/>
              </a:ext>
            </a:extLst>
          </p:cNvPr>
          <p:cNvPicPr>
            <a:picLocks noChangeAspect="1"/>
          </p:cNvPicPr>
          <p:nvPr/>
        </p:nvPicPr>
        <p:blipFill>
          <a:blip r:embed="rId3"/>
          <a:stretch>
            <a:fillRect/>
          </a:stretch>
        </p:blipFill>
        <p:spPr>
          <a:xfrm>
            <a:off x="7490219" y="0"/>
            <a:ext cx="4701781" cy="2831707"/>
          </a:xfrm>
          <a:prstGeom prst="rect">
            <a:avLst/>
          </a:prstGeom>
        </p:spPr>
      </p:pic>
      <p:pic>
        <p:nvPicPr>
          <p:cNvPr id="9" name="Picture 8">
            <a:extLst>
              <a:ext uri="{FF2B5EF4-FFF2-40B4-BE49-F238E27FC236}">
                <a16:creationId xmlns:a16="http://schemas.microsoft.com/office/drawing/2014/main" id="{37EF0EFD-A939-74A9-60D1-2218CAC51067}"/>
              </a:ext>
            </a:extLst>
          </p:cNvPr>
          <p:cNvPicPr>
            <a:picLocks noChangeAspect="1"/>
          </p:cNvPicPr>
          <p:nvPr/>
        </p:nvPicPr>
        <p:blipFill>
          <a:blip r:embed="rId4"/>
          <a:stretch>
            <a:fillRect/>
          </a:stretch>
        </p:blipFill>
        <p:spPr>
          <a:xfrm>
            <a:off x="1786078" y="8164"/>
            <a:ext cx="6219785" cy="1609726"/>
          </a:xfrm>
          <a:prstGeom prst="rect">
            <a:avLst/>
          </a:prstGeom>
        </p:spPr>
      </p:pic>
    </p:spTree>
    <p:extLst>
      <p:ext uri="{BB962C8B-B14F-4D97-AF65-F5344CB8AC3E}">
        <p14:creationId xmlns:p14="http://schemas.microsoft.com/office/powerpoint/2010/main" val="3487334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38B2BAA-96AC-D7E9-02C6-9C6ADB18B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A0365-F0D6-3C90-D2A8-F301D1F8A594}"/>
              </a:ext>
            </a:extLst>
          </p:cNvPr>
          <p:cNvSpPr>
            <a:spLocks noGrp="1"/>
          </p:cNvSpPr>
          <p:nvPr>
            <p:ph type="title"/>
          </p:nvPr>
        </p:nvSpPr>
        <p:spPr>
          <a:xfrm>
            <a:off x="5491590" y="311897"/>
            <a:ext cx="6415275" cy="1953740"/>
          </a:xfrm>
        </p:spPr>
        <p:txBody>
          <a:bodyPr/>
          <a:lstStyle/>
          <a:p>
            <a:r>
              <a:rPr lang="en-IN" dirty="0"/>
              <a:t>8.2.1 Decision Tree Induction</a:t>
            </a:r>
          </a:p>
        </p:txBody>
      </p:sp>
      <p:pic>
        <p:nvPicPr>
          <p:cNvPr id="5" name="Picture 4">
            <a:extLst>
              <a:ext uri="{FF2B5EF4-FFF2-40B4-BE49-F238E27FC236}">
                <a16:creationId xmlns:a16="http://schemas.microsoft.com/office/drawing/2014/main" id="{09030A24-EE83-E50A-1AB8-1A2A1C27989A}"/>
              </a:ext>
            </a:extLst>
          </p:cNvPr>
          <p:cNvPicPr>
            <a:picLocks noChangeAspect="1"/>
          </p:cNvPicPr>
          <p:nvPr/>
        </p:nvPicPr>
        <p:blipFill>
          <a:blip r:embed="rId2"/>
          <a:stretch>
            <a:fillRect/>
          </a:stretch>
        </p:blipFill>
        <p:spPr>
          <a:xfrm>
            <a:off x="2556387" y="60435"/>
            <a:ext cx="8925110" cy="4914688"/>
          </a:xfrm>
          <a:prstGeom prst="rect">
            <a:avLst/>
          </a:prstGeom>
        </p:spPr>
      </p:pic>
      <p:pic>
        <p:nvPicPr>
          <p:cNvPr id="7" name="Picture 6">
            <a:extLst>
              <a:ext uri="{FF2B5EF4-FFF2-40B4-BE49-F238E27FC236}">
                <a16:creationId xmlns:a16="http://schemas.microsoft.com/office/drawing/2014/main" id="{FB13B09A-FF88-3DF4-3034-BB2ADF36B1DE}"/>
              </a:ext>
            </a:extLst>
          </p:cNvPr>
          <p:cNvPicPr>
            <a:picLocks noChangeAspect="1"/>
          </p:cNvPicPr>
          <p:nvPr/>
        </p:nvPicPr>
        <p:blipFill>
          <a:blip r:embed="rId3"/>
          <a:stretch>
            <a:fillRect/>
          </a:stretch>
        </p:blipFill>
        <p:spPr>
          <a:xfrm>
            <a:off x="2695427" y="4981008"/>
            <a:ext cx="8647030" cy="1348857"/>
          </a:xfrm>
          <a:prstGeom prst="rect">
            <a:avLst/>
          </a:prstGeom>
        </p:spPr>
      </p:pic>
    </p:spTree>
    <p:extLst>
      <p:ext uri="{BB962C8B-B14F-4D97-AF65-F5344CB8AC3E}">
        <p14:creationId xmlns:p14="http://schemas.microsoft.com/office/powerpoint/2010/main" val="3004623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93BFD89-00DE-B049-7738-AB699983A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91BE4-5098-FD8A-8C49-528C03998D27}"/>
              </a:ext>
            </a:extLst>
          </p:cNvPr>
          <p:cNvSpPr>
            <a:spLocks noGrp="1"/>
          </p:cNvSpPr>
          <p:nvPr>
            <p:ph type="title"/>
          </p:nvPr>
        </p:nvSpPr>
        <p:spPr>
          <a:xfrm>
            <a:off x="5491590" y="311897"/>
            <a:ext cx="6415275"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CC69F6A6-EF2B-6F27-3FDA-0ED5102A3862}"/>
              </a:ext>
            </a:extLst>
          </p:cNvPr>
          <p:cNvSpPr>
            <a:spLocks noGrp="1"/>
          </p:cNvSpPr>
          <p:nvPr>
            <p:ph type="body" idx="1"/>
          </p:nvPr>
        </p:nvSpPr>
        <p:spPr>
          <a:xfrm>
            <a:off x="366374" y="1288767"/>
            <a:ext cx="10770994" cy="1327928"/>
          </a:xfrm>
        </p:spPr>
        <p:txBody>
          <a:bodyPr/>
          <a:lstStyle/>
          <a:p>
            <a:pPr marL="342900" indent="-342900" algn="just">
              <a:lnSpc>
                <a:spcPct val="150000"/>
              </a:lnSpc>
              <a:buFont typeface="Arial" panose="020B0604020202020204" pitchFamily="34" charset="0"/>
              <a:buChar char="•"/>
            </a:pPr>
            <a:r>
              <a:rPr lang="en-US" sz="2000" dirty="0"/>
              <a:t>There are three possible scenarios, as illustrated in Figure 8.4.</a:t>
            </a:r>
          </a:p>
          <a:p>
            <a:pPr marL="342900" indent="-342900" algn="just">
              <a:lnSpc>
                <a:spcPct val="150000"/>
              </a:lnSpc>
              <a:buFont typeface="Arial" panose="020B0604020202020204" pitchFamily="34" charset="0"/>
              <a:buChar char="•"/>
            </a:pPr>
            <a:r>
              <a:rPr lang="en-US" sz="2000" dirty="0"/>
              <a:t> Let A be the splitting attribute. </a:t>
            </a:r>
          </a:p>
          <a:p>
            <a:pPr marL="342900" indent="-342900" algn="just">
              <a:lnSpc>
                <a:spcPct val="150000"/>
              </a:lnSpc>
              <a:buFont typeface="Arial" panose="020B0604020202020204" pitchFamily="34" charset="0"/>
              <a:buChar char="•"/>
            </a:pPr>
            <a:r>
              <a:rPr lang="en-US" sz="2000" dirty="0"/>
              <a:t>A has v distinct values, {a1, a2,..., av }, based on the training data.</a:t>
            </a:r>
            <a:endParaRPr lang="en-IN" sz="2400" dirty="0"/>
          </a:p>
        </p:txBody>
      </p:sp>
      <p:pic>
        <p:nvPicPr>
          <p:cNvPr id="5" name="Picture 4">
            <a:extLst>
              <a:ext uri="{FF2B5EF4-FFF2-40B4-BE49-F238E27FC236}">
                <a16:creationId xmlns:a16="http://schemas.microsoft.com/office/drawing/2014/main" id="{C440B957-0F18-130D-CB89-A6355448EAC4}"/>
              </a:ext>
            </a:extLst>
          </p:cNvPr>
          <p:cNvPicPr>
            <a:picLocks noChangeAspect="1"/>
          </p:cNvPicPr>
          <p:nvPr/>
        </p:nvPicPr>
        <p:blipFill>
          <a:blip r:embed="rId2"/>
          <a:stretch>
            <a:fillRect/>
          </a:stretch>
        </p:blipFill>
        <p:spPr>
          <a:xfrm>
            <a:off x="4572000" y="2652402"/>
            <a:ext cx="7374194" cy="1953740"/>
          </a:xfrm>
          <a:prstGeom prst="rect">
            <a:avLst/>
          </a:prstGeom>
        </p:spPr>
      </p:pic>
      <p:sp>
        <p:nvSpPr>
          <p:cNvPr id="7" name="TextBox 6">
            <a:extLst>
              <a:ext uri="{FF2B5EF4-FFF2-40B4-BE49-F238E27FC236}">
                <a16:creationId xmlns:a16="http://schemas.microsoft.com/office/drawing/2014/main" id="{CF27C2C4-D5DF-FF79-E764-7CECA95FB625}"/>
              </a:ext>
            </a:extLst>
          </p:cNvPr>
          <p:cNvSpPr txBox="1"/>
          <p:nvPr/>
        </p:nvSpPr>
        <p:spPr>
          <a:xfrm>
            <a:off x="124065" y="2711713"/>
            <a:ext cx="4447935" cy="3788858"/>
          </a:xfrm>
          <a:prstGeom prst="rect">
            <a:avLst/>
          </a:prstGeom>
          <a:noFill/>
        </p:spPr>
        <p:txBody>
          <a:bodyPr wrap="square">
            <a:spAutoFit/>
          </a:bodyPr>
          <a:lstStyle/>
          <a:p>
            <a:pPr marL="342900" indent="-342900" algn="just">
              <a:lnSpc>
                <a:spcPct val="150000"/>
              </a:lnSpc>
              <a:buAutoNum type="arabicPeriod"/>
            </a:pPr>
            <a:r>
              <a:rPr lang="en-US" dirty="0">
                <a:solidFill>
                  <a:srgbClr val="C00000"/>
                </a:solidFill>
              </a:rPr>
              <a:t>A is discrete-valued</a:t>
            </a:r>
            <a:r>
              <a:rPr lang="en-US" dirty="0"/>
              <a:t>: In this case, the outcomes of the test at node N correspond </a:t>
            </a:r>
            <a:r>
              <a:rPr lang="en-US" dirty="0">
                <a:highlight>
                  <a:srgbClr val="D4FCEA"/>
                </a:highlight>
              </a:rPr>
              <a:t>directly to the known values of A.</a:t>
            </a:r>
          </a:p>
          <a:p>
            <a:pPr marL="342900" indent="-342900" algn="just">
              <a:lnSpc>
                <a:spcPct val="150000"/>
              </a:lnSpc>
              <a:buAutoNum type="arabicPeriod"/>
            </a:pPr>
            <a:r>
              <a:rPr lang="en-US" dirty="0"/>
              <a:t> </a:t>
            </a:r>
            <a:r>
              <a:rPr lang="en-US" dirty="0">
                <a:solidFill>
                  <a:srgbClr val="FF3399"/>
                </a:solidFill>
              </a:rPr>
              <a:t>A branch is created for each known value, </a:t>
            </a:r>
            <a:r>
              <a:rPr lang="en-US" dirty="0" err="1">
                <a:solidFill>
                  <a:srgbClr val="FF3399"/>
                </a:solidFill>
              </a:rPr>
              <a:t>aj</a:t>
            </a:r>
            <a:r>
              <a:rPr lang="en-US" dirty="0">
                <a:solidFill>
                  <a:srgbClr val="FF3399"/>
                </a:solidFill>
              </a:rPr>
              <a:t> , of A and labeled with that value (Figure 8.4a). Partition </a:t>
            </a:r>
            <a:r>
              <a:rPr lang="en-US" dirty="0" err="1">
                <a:solidFill>
                  <a:srgbClr val="FF3399"/>
                </a:solidFill>
              </a:rPr>
              <a:t>Dj</a:t>
            </a:r>
            <a:r>
              <a:rPr lang="en-US" dirty="0">
                <a:solidFill>
                  <a:srgbClr val="FF3399"/>
                </a:solidFill>
              </a:rPr>
              <a:t> is the subset of class-labeled tuples in D having value </a:t>
            </a:r>
            <a:r>
              <a:rPr lang="en-US" dirty="0" err="1">
                <a:solidFill>
                  <a:srgbClr val="FF3399"/>
                </a:solidFill>
              </a:rPr>
              <a:t>aj</a:t>
            </a:r>
            <a:r>
              <a:rPr lang="en-US" dirty="0">
                <a:solidFill>
                  <a:srgbClr val="FF3399"/>
                </a:solidFill>
              </a:rPr>
              <a:t> of A. </a:t>
            </a:r>
            <a:endParaRPr lang="en-IN" dirty="0">
              <a:solidFill>
                <a:srgbClr val="FF3399"/>
              </a:solidFill>
            </a:endParaRPr>
          </a:p>
        </p:txBody>
      </p:sp>
      <p:sp>
        <p:nvSpPr>
          <p:cNvPr id="9" name="TextBox 8">
            <a:extLst>
              <a:ext uri="{FF2B5EF4-FFF2-40B4-BE49-F238E27FC236}">
                <a16:creationId xmlns:a16="http://schemas.microsoft.com/office/drawing/2014/main" id="{16FC4E02-E5F1-990D-B88A-BAF76013122E}"/>
              </a:ext>
            </a:extLst>
          </p:cNvPr>
          <p:cNvSpPr txBox="1"/>
          <p:nvPr/>
        </p:nvSpPr>
        <p:spPr>
          <a:xfrm>
            <a:off x="5211097" y="4896068"/>
            <a:ext cx="6096000" cy="923330"/>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Calibri"/>
                <a:ea typeface="+mn-ea"/>
                <a:cs typeface="+mn-cs"/>
              </a:rPr>
              <a:t>A need not be considered in any future partitioning of the tuples. Therefore, it is removed from attribute list (steps 8 and 9)</a:t>
            </a:r>
            <a:endParaRPr lang="en-IN" dirty="0"/>
          </a:p>
        </p:txBody>
      </p:sp>
    </p:spTree>
    <p:extLst>
      <p:ext uri="{BB962C8B-B14F-4D97-AF65-F5344CB8AC3E}">
        <p14:creationId xmlns:p14="http://schemas.microsoft.com/office/powerpoint/2010/main" val="254190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5902B13-AF12-B8CD-691E-9D4B04A3EA2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662E2C-9990-DD23-8235-31506720EA52}"/>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F02AFD67-B323-FA7A-A3A0-0F6316ED35B5}"/>
              </a:ext>
            </a:extLst>
          </p:cNvPr>
          <p:cNvPicPr>
            <a:picLocks noChangeAspect="1"/>
          </p:cNvPicPr>
          <p:nvPr/>
        </p:nvPicPr>
        <p:blipFill>
          <a:blip r:embed="rId2"/>
          <a:stretch>
            <a:fillRect/>
          </a:stretch>
        </p:blipFill>
        <p:spPr>
          <a:xfrm>
            <a:off x="1118883" y="1361434"/>
            <a:ext cx="9422595" cy="4973644"/>
          </a:xfrm>
          <a:prstGeom prst="rect">
            <a:avLst/>
          </a:prstGeom>
        </p:spPr>
      </p:pic>
    </p:spTree>
    <p:extLst>
      <p:ext uri="{BB962C8B-B14F-4D97-AF65-F5344CB8AC3E}">
        <p14:creationId xmlns:p14="http://schemas.microsoft.com/office/powerpoint/2010/main" val="1796498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2EA5-9F87-9494-D725-F0A4B9C9749A}"/>
              </a:ext>
            </a:extLst>
          </p:cNvPr>
          <p:cNvSpPr>
            <a:spLocks noGrp="1"/>
          </p:cNvSpPr>
          <p:nvPr>
            <p:ph type="title"/>
          </p:nvPr>
        </p:nvSpPr>
        <p:spPr>
          <a:xfrm>
            <a:off x="3528204" y="493052"/>
            <a:ext cx="6435305" cy="498986"/>
          </a:xfrm>
        </p:spPr>
        <p:txBody>
          <a:bodyPr/>
          <a:lstStyle/>
          <a:p>
            <a:r>
              <a:rPr lang="en-IN" dirty="0"/>
              <a:t>ATTRIBUTE SELECTION METHODS</a:t>
            </a:r>
          </a:p>
        </p:txBody>
      </p:sp>
      <p:pic>
        <p:nvPicPr>
          <p:cNvPr id="5" name="Picture 4">
            <a:extLst>
              <a:ext uri="{FF2B5EF4-FFF2-40B4-BE49-F238E27FC236}">
                <a16:creationId xmlns:a16="http://schemas.microsoft.com/office/drawing/2014/main" id="{81967B6B-B73C-A40B-584D-4028D27544B2}"/>
              </a:ext>
            </a:extLst>
          </p:cNvPr>
          <p:cNvPicPr>
            <a:picLocks noChangeAspect="1"/>
          </p:cNvPicPr>
          <p:nvPr/>
        </p:nvPicPr>
        <p:blipFill>
          <a:blip r:embed="rId2"/>
          <a:stretch>
            <a:fillRect/>
          </a:stretch>
        </p:blipFill>
        <p:spPr>
          <a:xfrm>
            <a:off x="123359" y="1963446"/>
            <a:ext cx="5972641" cy="3717539"/>
          </a:xfrm>
          <a:prstGeom prst="rect">
            <a:avLst/>
          </a:prstGeom>
        </p:spPr>
      </p:pic>
      <p:pic>
        <p:nvPicPr>
          <p:cNvPr id="7" name="Picture 6">
            <a:extLst>
              <a:ext uri="{FF2B5EF4-FFF2-40B4-BE49-F238E27FC236}">
                <a16:creationId xmlns:a16="http://schemas.microsoft.com/office/drawing/2014/main" id="{46F32134-2013-6490-B719-84E7C096FC7F}"/>
              </a:ext>
            </a:extLst>
          </p:cNvPr>
          <p:cNvPicPr>
            <a:picLocks noChangeAspect="1"/>
          </p:cNvPicPr>
          <p:nvPr/>
        </p:nvPicPr>
        <p:blipFill>
          <a:blip r:embed="rId3"/>
          <a:stretch>
            <a:fillRect/>
          </a:stretch>
        </p:blipFill>
        <p:spPr>
          <a:xfrm>
            <a:off x="5934973" y="1405009"/>
            <a:ext cx="5918222" cy="2250592"/>
          </a:xfrm>
          <a:prstGeom prst="rect">
            <a:avLst/>
          </a:prstGeom>
        </p:spPr>
      </p:pic>
      <p:pic>
        <p:nvPicPr>
          <p:cNvPr id="9" name="Picture 8">
            <a:extLst>
              <a:ext uri="{FF2B5EF4-FFF2-40B4-BE49-F238E27FC236}">
                <a16:creationId xmlns:a16="http://schemas.microsoft.com/office/drawing/2014/main" id="{5F05A49E-5B3F-F8D5-8788-33DD51401B6A}"/>
              </a:ext>
            </a:extLst>
          </p:cNvPr>
          <p:cNvPicPr>
            <a:picLocks noChangeAspect="1"/>
          </p:cNvPicPr>
          <p:nvPr/>
        </p:nvPicPr>
        <p:blipFill>
          <a:blip r:embed="rId4"/>
          <a:stretch>
            <a:fillRect/>
          </a:stretch>
        </p:blipFill>
        <p:spPr>
          <a:xfrm>
            <a:off x="5814204" y="3715986"/>
            <a:ext cx="5598544" cy="2709347"/>
          </a:xfrm>
          <a:prstGeom prst="rect">
            <a:avLst/>
          </a:prstGeom>
        </p:spPr>
      </p:pic>
    </p:spTree>
    <p:extLst>
      <p:ext uri="{BB962C8B-B14F-4D97-AF65-F5344CB8AC3E}">
        <p14:creationId xmlns:p14="http://schemas.microsoft.com/office/powerpoint/2010/main" val="2715815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4BA1A2-8544-E862-1BDA-29348712BA8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8BD1A7C-4ABA-CD35-8960-AD31547B9D9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B57A10C-95ED-7ABA-B6D2-15AC3C91A90E}"/>
              </a:ext>
            </a:extLst>
          </p:cNvPr>
          <p:cNvPicPr>
            <a:picLocks noChangeAspect="1"/>
          </p:cNvPicPr>
          <p:nvPr/>
        </p:nvPicPr>
        <p:blipFill>
          <a:blip r:embed="rId2"/>
          <a:stretch>
            <a:fillRect/>
          </a:stretch>
        </p:blipFill>
        <p:spPr>
          <a:xfrm>
            <a:off x="625113" y="1385746"/>
            <a:ext cx="10856384" cy="4914180"/>
          </a:xfrm>
          <a:prstGeom prst="rect">
            <a:avLst/>
          </a:prstGeom>
        </p:spPr>
      </p:pic>
    </p:spTree>
    <p:extLst>
      <p:ext uri="{BB962C8B-B14F-4D97-AF65-F5344CB8AC3E}">
        <p14:creationId xmlns:p14="http://schemas.microsoft.com/office/powerpoint/2010/main" val="1382111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75B844D-066B-2DD1-EF7D-13647D75C0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53B2371-93D5-36AE-A1E0-450EE503F602}"/>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5751A588-AF9D-7BA5-E595-BD164D0916A6}"/>
              </a:ext>
            </a:extLst>
          </p:cNvPr>
          <p:cNvPicPr>
            <a:picLocks noChangeAspect="1"/>
          </p:cNvPicPr>
          <p:nvPr/>
        </p:nvPicPr>
        <p:blipFill>
          <a:blip r:embed="rId2"/>
          <a:stretch>
            <a:fillRect/>
          </a:stretch>
        </p:blipFill>
        <p:spPr>
          <a:xfrm>
            <a:off x="569492" y="1205282"/>
            <a:ext cx="11403971" cy="4995899"/>
          </a:xfrm>
          <a:prstGeom prst="rect">
            <a:avLst/>
          </a:prstGeom>
        </p:spPr>
      </p:pic>
    </p:spTree>
    <p:extLst>
      <p:ext uri="{BB962C8B-B14F-4D97-AF65-F5344CB8AC3E}">
        <p14:creationId xmlns:p14="http://schemas.microsoft.com/office/powerpoint/2010/main" val="3364633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22BB9E-16E4-911F-455A-17CCA6653A9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26D2ECE-9203-BB73-0CA4-8754F6DD2B76}"/>
              </a:ext>
            </a:extLst>
          </p:cNvPr>
          <p:cNvPicPr>
            <a:picLocks noChangeAspect="1"/>
          </p:cNvPicPr>
          <p:nvPr/>
        </p:nvPicPr>
        <p:blipFill>
          <a:blip r:embed="rId2"/>
          <a:srcRect b="14831"/>
          <a:stretch>
            <a:fillRect/>
          </a:stretch>
        </p:blipFill>
        <p:spPr>
          <a:xfrm>
            <a:off x="-3301" y="1373870"/>
            <a:ext cx="12195301" cy="3994867"/>
          </a:xfrm>
          <a:prstGeom prst="rect">
            <a:avLst/>
          </a:prstGeom>
        </p:spPr>
      </p:pic>
      <p:sp>
        <p:nvSpPr>
          <p:cNvPr id="6" name="TextBox 5">
            <a:extLst>
              <a:ext uri="{FF2B5EF4-FFF2-40B4-BE49-F238E27FC236}">
                <a16:creationId xmlns:a16="http://schemas.microsoft.com/office/drawing/2014/main" id="{4DBA92D2-DBEE-5C41-4AC7-92399FB162B8}"/>
              </a:ext>
            </a:extLst>
          </p:cNvPr>
          <p:cNvSpPr txBox="1"/>
          <p:nvPr/>
        </p:nvSpPr>
        <p:spPr>
          <a:xfrm>
            <a:off x="1940943" y="4157932"/>
            <a:ext cx="898516" cy="369332"/>
          </a:xfrm>
          <a:prstGeom prst="rect">
            <a:avLst/>
          </a:prstGeom>
          <a:noFill/>
        </p:spPr>
        <p:txBody>
          <a:bodyPr wrap="none" rtlCol="0">
            <a:spAutoFit/>
          </a:bodyPr>
          <a:lstStyle/>
          <a:p>
            <a:r>
              <a:rPr lang="en-IN" dirty="0">
                <a:solidFill>
                  <a:srgbClr val="FF0000"/>
                </a:solidFill>
              </a:rPr>
              <a:t>5 youth</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07274D0-4594-3AAC-CCB0-16C39D76E885}"/>
                  </a:ext>
                </a:extLst>
              </p14:cNvPr>
              <p14:cNvContentPartPr/>
              <p14:nvPr/>
            </p14:nvContentPartPr>
            <p14:xfrm>
              <a:off x="3303917" y="4107430"/>
              <a:ext cx="709200" cy="347040"/>
            </p14:xfrm>
          </p:contentPart>
        </mc:Choice>
        <mc:Fallback xmlns="">
          <p:pic>
            <p:nvPicPr>
              <p:cNvPr id="7" name="Ink 6">
                <a:extLst>
                  <a:ext uri="{FF2B5EF4-FFF2-40B4-BE49-F238E27FC236}">
                    <a16:creationId xmlns:a16="http://schemas.microsoft.com/office/drawing/2014/main" id="{C07274D0-4594-3AAC-CCB0-16C39D76E885}"/>
                  </a:ext>
                </a:extLst>
              </p:cNvPr>
              <p:cNvPicPr/>
              <p:nvPr/>
            </p:nvPicPr>
            <p:blipFill>
              <a:blip r:embed="rId4"/>
              <a:stretch>
                <a:fillRect/>
              </a:stretch>
            </p:blipFill>
            <p:spPr>
              <a:xfrm>
                <a:off x="3294917" y="4098790"/>
                <a:ext cx="726840" cy="364680"/>
              </a:xfrm>
              <a:prstGeom prst="rect">
                <a:avLst/>
              </a:prstGeom>
            </p:spPr>
          </p:pic>
        </mc:Fallback>
      </mc:AlternateContent>
      <p:sp>
        <p:nvSpPr>
          <p:cNvPr id="11" name="TextBox 10">
            <a:extLst>
              <a:ext uri="{FF2B5EF4-FFF2-40B4-BE49-F238E27FC236}">
                <a16:creationId xmlns:a16="http://schemas.microsoft.com/office/drawing/2014/main" id="{1FD2D3C0-EA11-87C2-BBFB-34A09070FF30}"/>
              </a:ext>
            </a:extLst>
          </p:cNvPr>
          <p:cNvSpPr txBox="1"/>
          <p:nvPr/>
        </p:nvSpPr>
        <p:spPr>
          <a:xfrm>
            <a:off x="3658517" y="3739354"/>
            <a:ext cx="485518" cy="369332"/>
          </a:xfrm>
          <a:prstGeom prst="rect">
            <a:avLst/>
          </a:prstGeom>
          <a:noFill/>
        </p:spPr>
        <p:txBody>
          <a:bodyPr wrap="none" rtlCol="0">
            <a:spAutoFit/>
          </a:bodyPr>
          <a:lstStyle/>
          <a:p>
            <a:r>
              <a:rPr lang="en-IN" dirty="0">
                <a:solidFill>
                  <a:srgbClr val="FF0000"/>
                </a:solidFill>
              </a:rPr>
              <a:t>Yes</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020A10E9-511A-E630-B696-22D6486C3057}"/>
                  </a:ext>
                </a:extLst>
              </p14:cNvPr>
              <p14:cNvContentPartPr/>
              <p14:nvPr/>
            </p14:nvContentPartPr>
            <p14:xfrm>
              <a:off x="4629509" y="4107430"/>
              <a:ext cx="709200" cy="347040"/>
            </p14:xfrm>
          </p:contentPart>
        </mc:Choice>
        <mc:Fallback xmlns="">
          <p:pic>
            <p:nvPicPr>
              <p:cNvPr id="12" name="Ink 11">
                <a:extLst>
                  <a:ext uri="{FF2B5EF4-FFF2-40B4-BE49-F238E27FC236}">
                    <a16:creationId xmlns:a16="http://schemas.microsoft.com/office/drawing/2014/main" id="{020A10E9-511A-E630-B696-22D6486C3057}"/>
                  </a:ext>
                </a:extLst>
              </p:cNvPr>
              <p:cNvPicPr/>
              <p:nvPr/>
            </p:nvPicPr>
            <p:blipFill>
              <a:blip r:embed="rId4"/>
              <a:stretch>
                <a:fillRect/>
              </a:stretch>
            </p:blipFill>
            <p:spPr>
              <a:xfrm>
                <a:off x="4620509" y="4098790"/>
                <a:ext cx="726840" cy="364680"/>
              </a:xfrm>
              <a:prstGeom prst="rect">
                <a:avLst/>
              </a:prstGeom>
            </p:spPr>
          </p:pic>
        </mc:Fallback>
      </mc:AlternateContent>
      <p:sp>
        <p:nvSpPr>
          <p:cNvPr id="13" name="TextBox 12">
            <a:extLst>
              <a:ext uri="{FF2B5EF4-FFF2-40B4-BE49-F238E27FC236}">
                <a16:creationId xmlns:a16="http://schemas.microsoft.com/office/drawing/2014/main" id="{F9318CEA-98D5-D23A-0D9C-B34291B81124}"/>
              </a:ext>
            </a:extLst>
          </p:cNvPr>
          <p:cNvSpPr txBox="1"/>
          <p:nvPr/>
        </p:nvSpPr>
        <p:spPr>
          <a:xfrm>
            <a:off x="4853191" y="3701867"/>
            <a:ext cx="455574" cy="369332"/>
          </a:xfrm>
          <a:prstGeom prst="rect">
            <a:avLst/>
          </a:prstGeom>
          <a:noFill/>
        </p:spPr>
        <p:txBody>
          <a:bodyPr wrap="none" rtlCol="0">
            <a:spAutoFit/>
          </a:bodyPr>
          <a:lstStyle/>
          <a:p>
            <a:r>
              <a:rPr lang="en-IN" dirty="0">
                <a:solidFill>
                  <a:srgbClr val="FF0000"/>
                </a:solidFill>
              </a:rPr>
              <a:t>No</a:t>
            </a:r>
          </a:p>
        </p:txBody>
      </p:sp>
      <p:sp>
        <p:nvSpPr>
          <p:cNvPr id="14" name="TextBox 13">
            <a:extLst>
              <a:ext uri="{FF2B5EF4-FFF2-40B4-BE49-F238E27FC236}">
                <a16:creationId xmlns:a16="http://schemas.microsoft.com/office/drawing/2014/main" id="{0F2CE942-386E-563A-965E-C4A30122AFDB}"/>
              </a:ext>
            </a:extLst>
          </p:cNvPr>
          <p:cNvSpPr txBox="1"/>
          <p:nvPr/>
        </p:nvSpPr>
        <p:spPr>
          <a:xfrm>
            <a:off x="5715356" y="4086394"/>
            <a:ext cx="1402628" cy="369332"/>
          </a:xfrm>
          <a:prstGeom prst="rect">
            <a:avLst/>
          </a:prstGeom>
          <a:noFill/>
        </p:spPr>
        <p:txBody>
          <a:bodyPr wrap="none" rtlCol="0">
            <a:spAutoFit/>
          </a:bodyPr>
          <a:lstStyle/>
          <a:p>
            <a:r>
              <a:rPr lang="en-IN" dirty="0">
                <a:solidFill>
                  <a:srgbClr val="FF0000"/>
                </a:solidFill>
              </a:rPr>
              <a:t>4 Middle age</a:t>
            </a:r>
          </a:p>
        </p:txBody>
      </p:sp>
      <p:sp>
        <p:nvSpPr>
          <p:cNvPr id="15" name="TextBox 14">
            <a:extLst>
              <a:ext uri="{FF2B5EF4-FFF2-40B4-BE49-F238E27FC236}">
                <a16:creationId xmlns:a16="http://schemas.microsoft.com/office/drawing/2014/main" id="{D6DA55FE-CB50-F532-6E16-B044295FA664}"/>
              </a:ext>
            </a:extLst>
          </p:cNvPr>
          <p:cNvSpPr txBox="1"/>
          <p:nvPr/>
        </p:nvSpPr>
        <p:spPr>
          <a:xfrm>
            <a:off x="7286677" y="4096284"/>
            <a:ext cx="936475" cy="369332"/>
          </a:xfrm>
          <a:prstGeom prst="rect">
            <a:avLst/>
          </a:prstGeom>
          <a:noFill/>
        </p:spPr>
        <p:txBody>
          <a:bodyPr wrap="none" rtlCol="0">
            <a:spAutoFit/>
          </a:bodyPr>
          <a:lstStyle/>
          <a:p>
            <a:r>
              <a:rPr lang="en-IN" dirty="0">
                <a:solidFill>
                  <a:srgbClr val="FF0000"/>
                </a:solidFill>
              </a:rPr>
              <a:t>5 senior</a:t>
            </a:r>
          </a:p>
        </p:txBody>
      </p:sp>
      <p:pic>
        <p:nvPicPr>
          <p:cNvPr id="17" name="Picture 16">
            <a:extLst>
              <a:ext uri="{FF2B5EF4-FFF2-40B4-BE49-F238E27FC236}">
                <a16:creationId xmlns:a16="http://schemas.microsoft.com/office/drawing/2014/main" id="{5A704F21-01D8-985F-8561-ED042710E8C5}"/>
              </a:ext>
            </a:extLst>
          </p:cNvPr>
          <p:cNvPicPr>
            <a:picLocks noChangeAspect="1"/>
          </p:cNvPicPr>
          <p:nvPr/>
        </p:nvPicPr>
        <p:blipFill>
          <a:blip r:embed="rId6"/>
          <a:stretch>
            <a:fillRect/>
          </a:stretch>
        </p:blipFill>
        <p:spPr>
          <a:xfrm>
            <a:off x="1842268" y="5484130"/>
            <a:ext cx="8507463" cy="698740"/>
          </a:xfrm>
          <a:prstGeom prst="rect">
            <a:avLst/>
          </a:prstGeom>
        </p:spPr>
      </p:pic>
    </p:spTree>
    <p:extLst>
      <p:ext uri="{BB962C8B-B14F-4D97-AF65-F5344CB8AC3E}">
        <p14:creationId xmlns:p14="http://schemas.microsoft.com/office/powerpoint/2010/main" val="3604905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48F0F9F-EB27-000F-D030-DA01B944E91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AC96C99-FCA0-B378-29AF-07554EF1DA74}"/>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139A0A18-E7B1-322E-ACF0-45B4FF2A7384}"/>
              </a:ext>
            </a:extLst>
          </p:cNvPr>
          <p:cNvPicPr>
            <a:picLocks noChangeAspect="1"/>
          </p:cNvPicPr>
          <p:nvPr/>
        </p:nvPicPr>
        <p:blipFill>
          <a:blip r:embed="rId2"/>
          <a:stretch>
            <a:fillRect/>
          </a:stretch>
        </p:blipFill>
        <p:spPr>
          <a:xfrm>
            <a:off x="479631" y="1393546"/>
            <a:ext cx="11001866" cy="4700683"/>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BA94E0C-6A1F-8CB7-FD74-F04BEF19858C}"/>
                  </a:ext>
                </a:extLst>
              </p14:cNvPr>
              <p14:cNvContentPartPr/>
              <p14:nvPr/>
            </p14:nvContentPartPr>
            <p14:xfrm>
              <a:off x="1785437" y="2880910"/>
              <a:ext cx="7885080" cy="720"/>
            </p14:xfrm>
          </p:contentPart>
        </mc:Choice>
        <mc:Fallback xmlns="">
          <p:pic>
            <p:nvPicPr>
              <p:cNvPr id="10" name="Ink 9">
                <a:extLst>
                  <a:ext uri="{FF2B5EF4-FFF2-40B4-BE49-F238E27FC236}">
                    <a16:creationId xmlns:a16="http://schemas.microsoft.com/office/drawing/2014/main" id="{5BA94E0C-6A1F-8CB7-FD74-F04BEF19858C}"/>
                  </a:ext>
                </a:extLst>
              </p:cNvPr>
              <p:cNvPicPr/>
              <p:nvPr/>
            </p:nvPicPr>
            <p:blipFill>
              <a:blip r:embed="rId4"/>
              <a:stretch>
                <a:fillRect/>
              </a:stretch>
            </p:blipFill>
            <p:spPr>
              <a:xfrm>
                <a:off x="1731437" y="2664910"/>
                <a:ext cx="7992720" cy="432000"/>
              </a:xfrm>
              <a:prstGeom prst="rect">
                <a:avLst/>
              </a:prstGeom>
            </p:spPr>
          </p:pic>
        </mc:Fallback>
      </mc:AlternateContent>
    </p:spTree>
    <p:extLst>
      <p:ext uri="{BB962C8B-B14F-4D97-AF65-F5344CB8AC3E}">
        <p14:creationId xmlns:p14="http://schemas.microsoft.com/office/powerpoint/2010/main" val="175754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988B-4424-6FD0-D352-A865B9ED6D41}"/>
              </a:ext>
            </a:extLst>
          </p:cNvPr>
          <p:cNvSpPr>
            <a:spLocks noGrp="1"/>
          </p:cNvSpPr>
          <p:nvPr>
            <p:ph type="title"/>
          </p:nvPr>
        </p:nvSpPr>
        <p:spPr>
          <a:xfrm>
            <a:off x="3162458" y="389535"/>
            <a:ext cx="5989907" cy="45719"/>
          </a:xfrm>
        </p:spPr>
        <p:txBody>
          <a:bodyPr/>
          <a:lstStyle/>
          <a:p>
            <a:r>
              <a:rPr lang="en-IN" b="1" dirty="0"/>
              <a:t>Document Classification</a:t>
            </a:r>
            <a:br>
              <a:rPr lang="en-IN" b="1" dirty="0"/>
            </a:br>
            <a:endParaRPr lang="en-IN" dirty="0"/>
          </a:p>
        </p:txBody>
      </p:sp>
      <p:sp>
        <p:nvSpPr>
          <p:cNvPr id="3" name="Content Placeholder 2">
            <a:extLst>
              <a:ext uri="{FF2B5EF4-FFF2-40B4-BE49-F238E27FC236}">
                <a16:creationId xmlns:a16="http://schemas.microsoft.com/office/drawing/2014/main" id="{5353060D-D36C-D7F0-4457-D64CEC2B2DA4}"/>
              </a:ext>
            </a:extLst>
          </p:cNvPr>
          <p:cNvSpPr>
            <a:spLocks noGrp="1"/>
          </p:cNvSpPr>
          <p:nvPr>
            <p:ph idx="1"/>
          </p:nvPr>
        </p:nvSpPr>
        <p:spPr/>
        <p:txBody>
          <a:bodyPr>
            <a:noAutofit/>
          </a:bodyPr>
          <a:lstStyle/>
          <a:p>
            <a:r>
              <a:rPr lang="en-IN" sz="2400" b="1" dirty="0"/>
              <a:t>Multinomial classification</a:t>
            </a:r>
            <a:r>
              <a:rPr lang="en-IN" sz="2400" dirty="0"/>
              <a:t> used to categorize documents into different labels</a:t>
            </a:r>
          </a:p>
          <a:p>
            <a:r>
              <a:rPr lang="en-IN" sz="2400" dirty="0"/>
              <a:t>Algorithms commonly used:</a:t>
            </a:r>
          </a:p>
          <a:p>
            <a:pPr lvl="1"/>
            <a:r>
              <a:rPr lang="en-IN" sz="2400" dirty="0"/>
              <a:t>Naive Bayes</a:t>
            </a:r>
          </a:p>
          <a:p>
            <a:pPr lvl="1"/>
            <a:r>
              <a:rPr lang="en-IN" sz="2400" dirty="0"/>
              <a:t>Support Vector Machines (SVM)</a:t>
            </a:r>
          </a:p>
          <a:p>
            <a:pPr lvl="1"/>
            <a:r>
              <a:rPr lang="en-IN" sz="2400" dirty="0"/>
              <a:t>Neural Networks</a:t>
            </a:r>
          </a:p>
          <a:p>
            <a:r>
              <a:rPr lang="en-IN" sz="2400" dirty="0"/>
              <a:t>Advanced models:</a:t>
            </a:r>
          </a:p>
          <a:p>
            <a:pPr lvl="1"/>
            <a:r>
              <a:rPr lang="en-IN" sz="2400" dirty="0"/>
              <a:t>Deep Boltzmann Machines (DBMs)</a:t>
            </a:r>
          </a:p>
          <a:p>
            <a:pPr lvl="1"/>
            <a:r>
              <a:rPr lang="en-IN" sz="2400" dirty="0"/>
              <a:t>Deep Belief Networks (DBNs)</a:t>
            </a:r>
          </a:p>
          <a:p>
            <a:pPr lvl="1"/>
            <a:r>
              <a:rPr lang="en-IN" sz="2400" dirty="0"/>
              <a:t>Stacked Autoencoders (SAEs)</a:t>
            </a:r>
          </a:p>
          <a:p>
            <a:r>
              <a:rPr lang="en-IN" sz="2400" dirty="0"/>
              <a:t>Applications:</a:t>
            </a:r>
          </a:p>
          <a:p>
            <a:pPr lvl="1"/>
            <a:r>
              <a:rPr lang="en-IN" sz="2400" dirty="0"/>
              <a:t>Email sorting, topic detection, automated document tagging</a:t>
            </a:r>
          </a:p>
          <a:p>
            <a:endParaRPr lang="en-IN" sz="2400" dirty="0"/>
          </a:p>
        </p:txBody>
      </p:sp>
    </p:spTree>
    <p:extLst>
      <p:ext uri="{BB962C8B-B14F-4D97-AF65-F5344CB8AC3E}">
        <p14:creationId xmlns:p14="http://schemas.microsoft.com/office/powerpoint/2010/main" val="296948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2A69C-9A8D-1E83-0D1D-B087791246CB}"/>
              </a:ext>
            </a:extLst>
          </p:cNvPr>
          <p:cNvPicPr>
            <a:picLocks noChangeAspect="1"/>
          </p:cNvPicPr>
          <p:nvPr/>
        </p:nvPicPr>
        <p:blipFill>
          <a:blip r:embed="rId2"/>
          <a:stretch>
            <a:fillRect/>
          </a:stretch>
        </p:blipFill>
        <p:spPr>
          <a:xfrm>
            <a:off x="1693999" y="1489263"/>
            <a:ext cx="7906853" cy="4572638"/>
          </a:xfrm>
          <a:prstGeom prst="rect">
            <a:avLst/>
          </a:prstGeom>
        </p:spPr>
      </p:pic>
      <p:sp>
        <p:nvSpPr>
          <p:cNvPr id="3" name="Text Placeholder 2">
            <a:extLst>
              <a:ext uri="{FF2B5EF4-FFF2-40B4-BE49-F238E27FC236}">
                <a16:creationId xmlns:a16="http://schemas.microsoft.com/office/drawing/2014/main" id="{0AFC3B44-34A1-3ABE-ABAC-1F8239D65D4A}"/>
              </a:ext>
            </a:extLst>
          </p:cNvPr>
          <p:cNvSpPr>
            <a:spLocks noGrp="1"/>
          </p:cNvSpPr>
          <p:nvPr>
            <p:ph type="body" idx="1"/>
          </p:nvPr>
        </p:nvSpPr>
        <p:spPr>
          <a:xfrm>
            <a:off x="995175" y="1232856"/>
            <a:ext cx="10770994" cy="279179"/>
          </a:xfrm>
        </p:spPr>
        <p:txBody>
          <a:bodyPr/>
          <a:lstStyle/>
          <a:p>
            <a:r>
              <a:rPr lang="en-IN" dirty="0"/>
              <a:t>Age has the highest information gain among the attribute and its is selected as the splitting attributes.</a:t>
            </a:r>
          </a:p>
        </p:txBody>
      </p:sp>
    </p:spTree>
    <p:extLst>
      <p:ext uri="{BB962C8B-B14F-4D97-AF65-F5344CB8AC3E}">
        <p14:creationId xmlns:p14="http://schemas.microsoft.com/office/powerpoint/2010/main" val="2510931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AE4343-00F9-BA11-1487-49350A6C6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B053D-F89C-4464-A4F3-323B38AF4288}"/>
              </a:ext>
            </a:extLst>
          </p:cNvPr>
          <p:cNvSpPr>
            <a:spLocks noGrp="1"/>
          </p:cNvSpPr>
          <p:nvPr>
            <p:ph type="title"/>
          </p:nvPr>
        </p:nvSpPr>
        <p:spPr>
          <a:xfrm>
            <a:off x="5491590" y="311897"/>
            <a:ext cx="5146913"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242755BA-7215-AE4A-E748-AF3013541405}"/>
              </a:ext>
            </a:extLst>
          </p:cNvPr>
          <p:cNvSpPr>
            <a:spLocks noGrp="1"/>
          </p:cNvSpPr>
          <p:nvPr>
            <p:ph type="body" idx="1"/>
          </p:nvPr>
        </p:nvSpPr>
        <p:spPr>
          <a:xfrm>
            <a:off x="106093" y="1288767"/>
            <a:ext cx="11868656" cy="6394764"/>
          </a:xfrm>
        </p:spPr>
        <p:txBody>
          <a:bodyPr/>
          <a:lstStyle/>
          <a:p>
            <a:r>
              <a:rPr lang="en-IN" sz="2400" b="1" dirty="0">
                <a:solidFill>
                  <a:srgbClr val="FF3399"/>
                </a:solidFill>
              </a:rPr>
              <a:t>2.Gain Ratio</a:t>
            </a:r>
          </a:p>
          <a:p>
            <a:pPr marL="342900" indent="-342900" algn="just">
              <a:lnSpc>
                <a:spcPct val="150000"/>
              </a:lnSpc>
              <a:buFont typeface="Arial" panose="020B0604020202020204" pitchFamily="34" charset="0"/>
              <a:buChar char="•"/>
            </a:pPr>
            <a:r>
              <a:rPr lang="en-US" sz="2400" dirty="0"/>
              <a:t>This value represents the </a:t>
            </a:r>
            <a:r>
              <a:rPr lang="en-US" sz="2400" dirty="0">
                <a:solidFill>
                  <a:srgbClr val="0000FF"/>
                </a:solidFill>
              </a:rPr>
              <a:t>potential information generated by splitting the training data set, D, into v partitions, corresponding to the v outcomes of a test on attribute A. </a:t>
            </a:r>
          </a:p>
          <a:p>
            <a:pPr marL="342900" indent="-342900" algn="just">
              <a:lnSpc>
                <a:spcPct val="150000"/>
              </a:lnSpc>
              <a:buFont typeface="Arial" panose="020B0604020202020204" pitchFamily="34" charset="0"/>
              <a:buChar char="•"/>
            </a:pPr>
            <a:r>
              <a:rPr lang="en-US" sz="2400" dirty="0"/>
              <a:t>Note that, for each outcome, it considers </a:t>
            </a:r>
            <a:r>
              <a:rPr lang="en-US" sz="2400" dirty="0">
                <a:effectLst>
                  <a:outerShdw blurRad="38100" dist="38100" dir="2700000" algn="tl">
                    <a:srgbClr val="000000">
                      <a:alpha val="43137"/>
                    </a:srgbClr>
                  </a:outerShdw>
                </a:effectLst>
              </a:rPr>
              <a:t>the number of tuples having that outcome with respect to the total number of tuples in D.</a:t>
            </a:r>
          </a:p>
          <a:p>
            <a:pPr marL="342900" indent="-342900" algn="just">
              <a:lnSpc>
                <a:spcPct val="150000"/>
              </a:lnSpc>
              <a:buFont typeface="Arial" panose="020B0604020202020204" pitchFamily="34" charset="0"/>
              <a:buChar char="•"/>
            </a:pPr>
            <a:r>
              <a:rPr lang="en-US" sz="2400" dirty="0"/>
              <a:t>The gain ratio is defined as </a:t>
            </a:r>
          </a:p>
          <a:p>
            <a:pPr marL="342900" indent="-342900" algn="just">
              <a:lnSpc>
                <a:spcPct val="150000"/>
              </a:lnSpc>
              <a:buFont typeface="Arial" panose="020B0604020202020204" pitchFamily="34" charset="0"/>
              <a:buChar char="•"/>
            </a:pPr>
            <a:endParaRPr lang="en-US" sz="2400" dirty="0"/>
          </a:p>
          <a:p>
            <a:pPr marL="342900" indent="-342900" algn="just">
              <a:lnSpc>
                <a:spcPct val="150000"/>
              </a:lnSpc>
              <a:buFont typeface="Arial" panose="020B0604020202020204" pitchFamily="34" charset="0"/>
              <a:buChar char="•"/>
            </a:pPr>
            <a:r>
              <a:rPr lang="en-US" sz="2400" dirty="0"/>
              <a:t>The attribute with the </a:t>
            </a:r>
            <a:r>
              <a:rPr lang="en-US" sz="2400" dirty="0">
                <a:solidFill>
                  <a:schemeClr val="accent6">
                    <a:lumMod val="75000"/>
                  </a:schemeClr>
                </a:solidFill>
              </a:rPr>
              <a:t>maximum gain ratio is selected as the splitting attribute</a:t>
            </a:r>
            <a:r>
              <a:rPr lang="en-US" sz="2400" dirty="0"/>
              <a:t>.</a:t>
            </a:r>
          </a:p>
          <a:p>
            <a:pPr marL="342900" indent="-342900" algn="just">
              <a:lnSpc>
                <a:spcPct val="150000"/>
              </a:lnSpc>
              <a:buFont typeface="Arial" panose="020B0604020202020204" pitchFamily="34" charset="0"/>
              <a:buChar char="•"/>
            </a:pPr>
            <a:r>
              <a:rPr lang="en-US" sz="2400" dirty="0"/>
              <a:t> Note, however, that as the </a:t>
            </a:r>
            <a:r>
              <a:rPr lang="en-US" sz="2400" dirty="0">
                <a:solidFill>
                  <a:srgbClr val="0000FF"/>
                </a:solidFill>
              </a:rPr>
              <a:t>split information approaches 0, the ratio becomes unstable</a:t>
            </a:r>
            <a:r>
              <a:rPr lang="en-US" sz="2400" dirty="0"/>
              <a:t>.</a:t>
            </a:r>
          </a:p>
          <a:p>
            <a:pPr marL="342900" indent="-342900" algn="just">
              <a:lnSpc>
                <a:spcPct val="150000"/>
              </a:lnSpc>
              <a:buFont typeface="Arial" panose="020B0604020202020204" pitchFamily="34" charset="0"/>
              <a:buChar char="•"/>
            </a:pPr>
            <a:endParaRPr lang="en-US" sz="2400" dirty="0"/>
          </a:p>
          <a:p>
            <a:pPr marL="342900" indent="-342900" algn="just">
              <a:lnSpc>
                <a:spcPct val="150000"/>
              </a:lnSpc>
              <a:buFont typeface="Arial" panose="020B0604020202020204" pitchFamily="34" charset="0"/>
              <a:buChar char="•"/>
            </a:pPr>
            <a:endParaRPr lang="en-US" sz="2400" dirty="0"/>
          </a:p>
          <a:p>
            <a:pPr marL="342900" indent="-342900" algn="just">
              <a:lnSpc>
                <a:spcPct val="150000"/>
              </a:lnSpc>
              <a:buFont typeface="Arial" panose="020B0604020202020204" pitchFamily="34" charset="0"/>
              <a:buChar char="•"/>
            </a:pPr>
            <a:endParaRPr lang="en-IN" sz="2400" dirty="0"/>
          </a:p>
        </p:txBody>
      </p:sp>
      <p:pic>
        <p:nvPicPr>
          <p:cNvPr id="6" name="Picture 5">
            <a:extLst>
              <a:ext uri="{FF2B5EF4-FFF2-40B4-BE49-F238E27FC236}">
                <a16:creationId xmlns:a16="http://schemas.microsoft.com/office/drawing/2014/main" id="{650C7D5D-9113-AFF5-F50A-93654ACE9EF8}"/>
              </a:ext>
            </a:extLst>
          </p:cNvPr>
          <p:cNvPicPr>
            <a:picLocks noChangeAspect="1"/>
          </p:cNvPicPr>
          <p:nvPr/>
        </p:nvPicPr>
        <p:blipFill>
          <a:blip r:embed="rId2"/>
          <a:stretch>
            <a:fillRect/>
          </a:stretch>
        </p:blipFill>
        <p:spPr>
          <a:xfrm>
            <a:off x="4138919" y="3808692"/>
            <a:ext cx="3584844" cy="87892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1F36489-AFF6-9ABC-0CCD-3D3E1D30F4D3}"/>
                  </a:ext>
                </a:extLst>
              </p14:cNvPr>
              <p14:cNvContentPartPr/>
              <p14:nvPr/>
            </p14:nvContentPartPr>
            <p14:xfrm>
              <a:off x="5872877" y="4345322"/>
              <a:ext cx="2237040" cy="193320"/>
            </p14:xfrm>
          </p:contentPart>
        </mc:Choice>
        <mc:Fallback xmlns="">
          <p:pic>
            <p:nvPicPr>
              <p:cNvPr id="5" name="Ink 4">
                <a:extLst>
                  <a:ext uri="{FF2B5EF4-FFF2-40B4-BE49-F238E27FC236}">
                    <a16:creationId xmlns:a16="http://schemas.microsoft.com/office/drawing/2014/main" id="{11F36489-AFF6-9ABC-0CCD-3D3E1D30F4D3}"/>
                  </a:ext>
                </a:extLst>
              </p:cNvPr>
              <p:cNvPicPr/>
              <p:nvPr/>
            </p:nvPicPr>
            <p:blipFill>
              <a:blip r:embed="rId4"/>
              <a:stretch>
                <a:fillRect/>
              </a:stretch>
            </p:blipFill>
            <p:spPr>
              <a:xfrm>
                <a:off x="5819237" y="4237322"/>
                <a:ext cx="2344680" cy="408960"/>
              </a:xfrm>
              <a:prstGeom prst="rect">
                <a:avLst/>
              </a:prstGeom>
            </p:spPr>
          </p:pic>
        </mc:Fallback>
      </mc:AlternateContent>
    </p:spTree>
    <p:extLst>
      <p:ext uri="{BB962C8B-B14F-4D97-AF65-F5344CB8AC3E}">
        <p14:creationId xmlns:p14="http://schemas.microsoft.com/office/powerpoint/2010/main" val="2932005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762D81-53CC-6F45-093D-7DF0F5C8C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36E222-E9B4-5F65-4C44-EA2CE5A75E90}"/>
              </a:ext>
            </a:extLst>
          </p:cNvPr>
          <p:cNvSpPr>
            <a:spLocks noGrp="1"/>
          </p:cNvSpPr>
          <p:nvPr>
            <p:ph type="title"/>
          </p:nvPr>
        </p:nvSpPr>
        <p:spPr>
          <a:xfrm>
            <a:off x="3828160" y="272986"/>
            <a:ext cx="5656308" cy="1953740"/>
          </a:xfrm>
        </p:spPr>
        <p:txBody>
          <a:bodyPr/>
          <a:lstStyle/>
          <a:p>
            <a:r>
              <a:rPr lang="en-IN" dirty="0"/>
              <a:t>8.2.1 Decision Tree Induction</a:t>
            </a:r>
          </a:p>
        </p:txBody>
      </p:sp>
      <p:sp>
        <p:nvSpPr>
          <p:cNvPr id="3" name="Text Placeholder 2">
            <a:extLst>
              <a:ext uri="{FF2B5EF4-FFF2-40B4-BE49-F238E27FC236}">
                <a16:creationId xmlns:a16="http://schemas.microsoft.com/office/drawing/2014/main" id="{624A825C-4262-2109-44A9-2268CA32A18C}"/>
              </a:ext>
            </a:extLst>
          </p:cNvPr>
          <p:cNvSpPr>
            <a:spLocks noGrp="1"/>
          </p:cNvSpPr>
          <p:nvPr>
            <p:ph type="body" idx="1"/>
          </p:nvPr>
        </p:nvSpPr>
        <p:spPr>
          <a:xfrm>
            <a:off x="321397" y="1249856"/>
            <a:ext cx="10770994" cy="2147447"/>
          </a:xfrm>
        </p:spPr>
        <p:txBody>
          <a:bodyPr/>
          <a:lstStyle/>
          <a:p>
            <a:pPr>
              <a:lnSpc>
                <a:spcPct val="150000"/>
              </a:lnSpc>
            </a:pPr>
            <a:r>
              <a:rPr lang="en-US" sz="2400" dirty="0">
                <a:solidFill>
                  <a:srgbClr val="0000FF"/>
                </a:solidFill>
              </a:rPr>
              <a:t>Example 8.2 Computation of gain ratio for the attribute income.</a:t>
            </a:r>
          </a:p>
          <a:p>
            <a:pPr marL="342900" indent="-342900" algn="just">
              <a:lnSpc>
                <a:spcPct val="150000"/>
              </a:lnSpc>
              <a:buFont typeface="Arial" panose="020B0604020202020204" pitchFamily="34" charset="0"/>
              <a:buChar char="•"/>
            </a:pPr>
            <a:r>
              <a:rPr lang="en-US" sz="2400" dirty="0"/>
              <a:t> A test on income splits the data of Table 8.1 into three partitions, namely </a:t>
            </a:r>
            <a:r>
              <a:rPr lang="en-US" sz="2400" dirty="0">
                <a:solidFill>
                  <a:srgbClr val="FF3399"/>
                </a:solidFill>
              </a:rPr>
              <a:t>low, medium, and high, containing four, six, and four tuples, respectively</a:t>
            </a:r>
            <a:r>
              <a:rPr lang="en-US" sz="2400" dirty="0"/>
              <a:t>.</a:t>
            </a:r>
          </a:p>
          <a:p>
            <a:pPr marL="342900" indent="-342900" algn="just">
              <a:lnSpc>
                <a:spcPct val="150000"/>
              </a:lnSpc>
              <a:buFont typeface="Arial" panose="020B0604020202020204" pitchFamily="34" charset="0"/>
              <a:buChar char="•"/>
            </a:pPr>
            <a:r>
              <a:rPr lang="en-US" sz="2400" dirty="0"/>
              <a:t> To compute the gain ratio of income, we first use Eq. (8.5) to obtain</a:t>
            </a:r>
            <a:endParaRPr lang="en-IN" sz="2400" dirty="0"/>
          </a:p>
        </p:txBody>
      </p:sp>
      <p:pic>
        <p:nvPicPr>
          <p:cNvPr id="6" name="Picture 5">
            <a:extLst>
              <a:ext uri="{FF2B5EF4-FFF2-40B4-BE49-F238E27FC236}">
                <a16:creationId xmlns:a16="http://schemas.microsoft.com/office/drawing/2014/main" id="{9F377B0D-6DA0-23BE-8CF9-D68E4EFE8527}"/>
              </a:ext>
            </a:extLst>
          </p:cNvPr>
          <p:cNvPicPr>
            <a:picLocks noChangeAspect="1"/>
          </p:cNvPicPr>
          <p:nvPr/>
        </p:nvPicPr>
        <p:blipFill>
          <a:blip r:embed="rId2"/>
          <a:stretch>
            <a:fillRect/>
          </a:stretch>
        </p:blipFill>
        <p:spPr>
          <a:xfrm>
            <a:off x="1794294" y="3460698"/>
            <a:ext cx="8082783" cy="1672019"/>
          </a:xfrm>
          <a:prstGeom prst="rect">
            <a:avLst/>
          </a:prstGeom>
        </p:spPr>
      </p:pic>
      <p:sp>
        <p:nvSpPr>
          <p:cNvPr id="4" name="TextBox 3">
            <a:extLst>
              <a:ext uri="{FF2B5EF4-FFF2-40B4-BE49-F238E27FC236}">
                <a16:creationId xmlns:a16="http://schemas.microsoft.com/office/drawing/2014/main" id="{1760FEF3-FCDE-9CA6-41C8-BF7D9AD363F7}"/>
              </a:ext>
            </a:extLst>
          </p:cNvPr>
          <p:cNvSpPr txBox="1"/>
          <p:nvPr/>
        </p:nvSpPr>
        <p:spPr>
          <a:xfrm>
            <a:off x="3165894" y="5264590"/>
            <a:ext cx="3237361" cy="923330"/>
          </a:xfrm>
          <a:prstGeom prst="rect">
            <a:avLst/>
          </a:prstGeom>
          <a:noFill/>
        </p:spPr>
        <p:txBody>
          <a:bodyPr wrap="none" rtlCol="0">
            <a:spAutoFit/>
          </a:bodyPr>
          <a:lstStyle/>
          <a:p>
            <a:r>
              <a:rPr lang="en-IN" dirty="0"/>
              <a:t>For income ( Low) attribute 4/14</a:t>
            </a:r>
          </a:p>
          <a:p>
            <a:r>
              <a:rPr lang="en-IN" dirty="0"/>
              <a:t>For medium 6/14</a:t>
            </a:r>
          </a:p>
          <a:p>
            <a:r>
              <a:rPr lang="en-IN" dirty="0"/>
              <a:t>For high 4/14</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5C62A09-EA9F-104F-0871-CD4C747187F3}"/>
                  </a:ext>
                </a:extLst>
              </p14:cNvPr>
              <p14:cNvContentPartPr/>
              <p14:nvPr/>
            </p14:nvContentPartPr>
            <p14:xfrm>
              <a:off x="5046317" y="4649590"/>
              <a:ext cx="120960" cy="397080"/>
            </p14:xfrm>
          </p:contentPart>
        </mc:Choice>
        <mc:Fallback xmlns="">
          <p:pic>
            <p:nvPicPr>
              <p:cNvPr id="7" name="Ink 6">
                <a:extLst>
                  <a:ext uri="{FF2B5EF4-FFF2-40B4-BE49-F238E27FC236}">
                    <a16:creationId xmlns:a16="http://schemas.microsoft.com/office/drawing/2014/main" id="{75C62A09-EA9F-104F-0871-CD4C747187F3}"/>
                  </a:ext>
                </a:extLst>
              </p:cNvPr>
              <p:cNvPicPr/>
              <p:nvPr/>
            </p:nvPicPr>
            <p:blipFill>
              <a:blip r:embed="rId4"/>
              <a:stretch>
                <a:fillRect/>
              </a:stretch>
            </p:blipFill>
            <p:spPr>
              <a:xfrm>
                <a:off x="5037677" y="4640590"/>
                <a:ext cx="1386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A18522B-6C23-5C28-88F2-C0B5FF4877AB}"/>
                  </a:ext>
                </a:extLst>
              </p14:cNvPr>
              <p14:cNvContentPartPr/>
              <p14:nvPr/>
            </p14:nvContentPartPr>
            <p14:xfrm>
              <a:off x="4856597" y="5003830"/>
              <a:ext cx="456840" cy="236520"/>
            </p14:xfrm>
          </p:contentPart>
        </mc:Choice>
        <mc:Fallback xmlns="">
          <p:pic>
            <p:nvPicPr>
              <p:cNvPr id="8" name="Ink 7">
                <a:extLst>
                  <a:ext uri="{FF2B5EF4-FFF2-40B4-BE49-F238E27FC236}">
                    <a16:creationId xmlns:a16="http://schemas.microsoft.com/office/drawing/2014/main" id="{4A18522B-6C23-5C28-88F2-C0B5FF4877AB}"/>
                  </a:ext>
                </a:extLst>
              </p:cNvPr>
              <p:cNvPicPr/>
              <p:nvPr/>
            </p:nvPicPr>
            <p:blipFill>
              <a:blip r:embed="rId6"/>
              <a:stretch>
                <a:fillRect/>
              </a:stretch>
            </p:blipFill>
            <p:spPr>
              <a:xfrm>
                <a:off x="4847957" y="4994830"/>
                <a:ext cx="474480" cy="254160"/>
              </a:xfrm>
              <a:prstGeom prst="rect">
                <a:avLst/>
              </a:prstGeom>
            </p:spPr>
          </p:pic>
        </mc:Fallback>
      </mc:AlternateContent>
    </p:spTree>
    <p:extLst>
      <p:ext uri="{BB962C8B-B14F-4D97-AF65-F5344CB8AC3E}">
        <p14:creationId xmlns:p14="http://schemas.microsoft.com/office/powerpoint/2010/main" val="4289661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AEE086-F076-EE9C-C1DB-F2158F55EB9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49128DF-4E21-11CE-71C4-093CEA3D0EA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F24F821-3D11-76B1-D891-84A435A361D9}"/>
              </a:ext>
            </a:extLst>
          </p:cNvPr>
          <p:cNvPicPr>
            <a:picLocks noChangeAspect="1"/>
          </p:cNvPicPr>
          <p:nvPr/>
        </p:nvPicPr>
        <p:blipFill>
          <a:blip r:embed="rId2"/>
          <a:stretch>
            <a:fillRect/>
          </a:stretch>
        </p:blipFill>
        <p:spPr>
          <a:xfrm>
            <a:off x="446272" y="1489263"/>
            <a:ext cx="10896514" cy="4488843"/>
          </a:xfrm>
          <a:prstGeom prst="rect">
            <a:avLst/>
          </a:prstGeom>
        </p:spPr>
      </p:pic>
    </p:spTree>
    <p:extLst>
      <p:ext uri="{BB962C8B-B14F-4D97-AF65-F5344CB8AC3E}">
        <p14:creationId xmlns:p14="http://schemas.microsoft.com/office/powerpoint/2010/main" val="2565092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4234ED-F7F4-9638-F114-7431B9669AC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D2DF46-A4EC-B36A-59B0-FECF90B68FE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B2F9814-8FC7-6105-7AC2-1A55E93D0919}"/>
              </a:ext>
            </a:extLst>
          </p:cNvPr>
          <p:cNvPicPr>
            <a:picLocks noChangeAspect="1"/>
          </p:cNvPicPr>
          <p:nvPr/>
        </p:nvPicPr>
        <p:blipFill>
          <a:blip r:embed="rId2"/>
          <a:stretch>
            <a:fillRect/>
          </a:stretch>
        </p:blipFill>
        <p:spPr>
          <a:xfrm>
            <a:off x="710503" y="1264976"/>
            <a:ext cx="10693618" cy="503101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BB99C59-9297-930D-9086-0962117AB604}"/>
                  </a:ext>
                </a:extLst>
              </p14:cNvPr>
              <p14:cNvContentPartPr/>
              <p14:nvPr/>
            </p14:nvContentPartPr>
            <p14:xfrm>
              <a:off x="4157837" y="2156169"/>
              <a:ext cx="1820880" cy="17280"/>
            </p14:xfrm>
          </p:contentPart>
        </mc:Choice>
        <mc:Fallback xmlns="">
          <p:pic>
            <p:nvPicPr>
              <p:cNvPr id="6" name="Ink 5">
                <a:extLst>
                  <a:ext uri="{FF2B5EF4-FFF2-40B4-BE49-F238E27FC236}">
                    <a16:creationId xmlns:a16="http://schemas.microsoft.com/office/drawing/2014/main" id="{8BB99C59-9297-930D-9086-0962117AB604}"/>
                  </a:ext>
                </a:extLst>
              </p:cNvPr>
              <p:cNvPicPr/>
              <p:nvPr/>
            </p:nvPicPr>
            <p:blipFill>
              <a:blip r:embed="rId4"/>
              <a:stretch>
                <a:fillRect/>
              </a:stretch>
            </p:blipFill>
            <p:spPr>
              <a:xfrm>
                <a:off x="4103837" y="2048529"/>
                <a:ext cx="1928520" cy="232920"/>
              </a:xfrm>
              <a:prstGeom prst="rect">
                <a:avLst/>
              </a:prstGeom>
            </p:spPr>
          </p:pic>
        </mc:Fallback>
      </mc:AlternateContent>
    </p:spTree>
    <p:extLst>
      <p:ext uri="{BB962C8B-B14F-4D97-AF65-F5344CB8AC3E}">
        <p14:creationId xmlns:p14="http://schemas.microsoft.com/office/powerpoint/2010/main" val="2185229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D58BFD8-DCD6-072E-28DF-436670A3298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B1F38D2-F7BC-D4F2-2C3A-020F512ABB9B}"/>
              </a:ext>
            </a:extLst>
          </p:cNvPr>
          <p:cNvPicPr>
            <a:picLocks noChangeAspect="1"/>
          </p:cNvPicPr>
          <p:nvPr/>
        </p:nvPicPr>
        <p:blipFill>
          <a:blip r:embed="rId2"/>
          <a:stretch>
            <a:fillRect/>
          </a:stretch>
        </p:blipFill>
        <p:spPr>
          <a:xfrm>
            <a:off x="107570" y="1393070"/>
            <a:ext cx="8823414" cy="2841960"/>
          </a:xfrm>
          <a:prstGeom prst="rect">
            <a:avLst/>
          </a:prstGeom>
        </p:spPr>
      </p:pic>
      <p:pic>
        <p:nvPicPr>
          <p:cNvPr id="14" name="Picture 13">
            <a:extLst>
              <a:ext uri="{FF2B5EF4-FFF2-40B4-BE49-F238E27FC236}">
                <a16:creationId xmlns:a16="http://schemas.microsoft.com/office/drawing/2014/main" id="{B2A58A1D-47A2-5B0F-7293-E224A21708D4}"/>
              </a:ext>
            </a:extLst>
          </p:cNvPr>
          <p:cNvPicPr>
            <a:picLocks noChangeAspect="1"/>
          </p:cNvPicPr>
          <p:nvPr/>
        </p:nvPicPr>
        <p:blipFill>
          <a:blip r:embed="rId3"/>
          <a:srcRect l="5089" r="12578"/>
          <a:stretch>
            <a:fillRect/>
          </a:stretch>
        </p:blipFill>
        <p:spPr>
          <a:xfrm>
            <a:off x="3547908" y="2284922"/>
            <a:ext cx="8192643" cy="3900217"/>
          </a:xfrm>
          <a:prstGeom prst="rect">
            <a:avLst/>
          </a:prstGeom>
        </p:spPr>
      </p:pic>
    </p:spTree>
    <p:extLst>
      <p:ext uri="{BB962C8B-B14F-4D97-AF65-F5344CB8AC3E}">
        <p14:creationId xmlns:p14="http://schemas.microsoft.com/office/powerpoint/2010/main" val="2229837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732-17F3-3931-88A7-9C43971B38D7}"/>
              </a:ext>
            </a:extLst>
          </p:cNvPr>
          <p:cNvSpPr>
            <a:spLocks noGrp="1"/>
          </p:cNvSpPr>
          <p:nvPr>
            <p:ph type="title"/>
          </p:nvPr>
        </p:nvSpPr>
        <p:spPr>
          <a:xfrm>
            <a:off x="3710066" y="311897"/>
            <a:ext cx="5448924" cy="542542"/>
          </a:xfrm>
        </p:spPr>
        <p:txBody>
          <a:bodyPr/>
          <a:lstStyle/>
          <a:p>
            <a:r>
              <a:rPr lang="en-IN" dirty="0"/>
              <a:t>K-Nearest </a:t>
            </a:r>
            <a:r>
              <a:rPr lang="en-IN" dirty="0" err="1"/>
              <a:t>Neighbor</a:t>
            </a:r>
            <a:r>
              <a:rPr lang="en-IN" dirty="0"/>
              <a:t> Algorithm</a:t>
            </a:r>
          </a:p>
        </p:txBody>
      </p:sp>
      <p:sp>
        <p:nvSpPr>
          <p:cNvPr id="3" name="Text Placeholder 2">
            <a:extLst>
              <a:ext uri="{FF2B5EF4-FFF2-40B4-BE49-F238E27FC236}">
                <a16:creationId xmlns:a16="http://schemas.microsoft.com/office/drawing/2014/main" id="{A3A6DBBE-F222-202D-8CE2-1050F68FFE18}"/>
              </a:ext>
            </a:extLst>
          </p:cNvPr>
          <p:cNvSpPr>
            <a:spLocks noGrp="1"/>
          </p:cNvSpPr>
          <p:nvPr>
            <p:ph type="body" idx="1"/>
          </p:nvPr>
        </p:nvSpPr>
        <p:spPr>
          <a:xfrm>
            <a:off x="710503" y="970068"/>
            <a:ext cx="10770994" cy="2373022"/>
          </a:xfrm>
        </p:spPr>
        <p:txBody>
          <a:bodyPr/>
          <a:lstStyle/>
          <a:p>
            <a:pPr>
              <a:lnSpc>
                <a:spcPct val="150000"/>
              </a:lnSpc>
            </a:pPr>
            <a:r>
              <a:rPr lang="en-US" dirty="0"/>
              <a:t>K-Nearest Neighbors (KNN) is a supervised machine learning algorithm generally used for classification but can also be used for regression tasks. It works by finding the "k" closest data points (neighbors) to a given input and makes a predictions based on the majority class (for classification) or the average value (for regression). Since KNN makes no assumptions about the underlying data distribution it makes it a non-parametric and instance-based learning method.</a:t>
            </a:r>
          </a:p>
          <a:p>
            <a:endParaRPr lang="en-IN" dirty="0"/>
          </a:p>
        </p:txBody>
      </p:sp>
      <p:pic>
        <p:nvPicPr>
          <p:cNvPr id="5" name="Picture 4">
            <a:extLst>
              <a:ext uri="{FF2B5EF4-FFF2-40B4-BE49-F238E27FC236}">
                <a16:creationId xmlns:a16="http://schemas.microsoft.com/office/drawing/2014/main" id="{283F8C4B-48C4-F5A8-86D1-687D1DC7E892}"/>
              </a:ext>
            </a:extLst>
          </p:cNvPr>
          <p:cNvPicPr>
            <a:picLocks noChangeAspect="1"/>
          </p:cNvPicPr>
          <p:nvPr/>
        </p:nvPicPr>
        <p:blipFill>
          <a:blip r:embed="rId2"/>
          <a:stretch>
            <a:fillRect/>
          </a:stretch>
        </p:blipFill>
        <p:spPr>
          <a:xfrm>
            <a:off x="2621015" y="3429000"/>
            <a:ext cx="6537975" cy="3264906"/>
          </a:xfrm>
          <a:prstGeom prst="rect">
            <a:avLst/>
          </a:prstGeom>
        </p:spPr>
      </p:pic>
    </p:spTree>
    <p:extLst>
      <p:ext uri="{BB962C8B-B14F-4D97-AF65-F5344CB8AC3E}">
        <p14:creationId xmlns:p14="http://schemas.microsoft.com/office/powerpoint/2010/main" val="2322428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914A7-14F1-1183-16C6-4311FC7BAD27}"/>
              </a:ext>
            </a:extLst>
          </p:cNvPr>
          <p:cNvSpPr>
            <a:spLocks noGrp="1"/>
          </p:cNvSpPr>
          <p:nvPr>
            <p:ph type="title"/>
          </p:nvPr>
        </p:nvSpPr>
        <p:spPr>
          <a:xfrm>
            <a:off x="3140440" y="311897"/>
            <a:ext cx="8132164" cy="677454"/>
          </a:xfrm>
        </p:spPr>
        <p:txBody>
          <a:bodyPr/>
          <a:lstStyle/>
          <a:p>
            <a:r>
              <a:rPr lang="en-US" dirty="0"/>
              <a:t>Distance Metrics Used in KNN Algorithm</a:t>
            </a:r>
            <a:br>
              <a:rPr lang="en-US" dirty="0"/>
            </a:br>
            <a:endParaRPr lang="en-IN" dirty="0"/>
          </a:p>
        </p:txBody>
      </p:sp>
      <p:sp>
        <p:nvSpPr>
          <p:cNvPr id="3" name="Text Placeholder 2">
            <a:extLst>
              <a:ext uri="{FF2B5EF4-FFF2-40B4-BE49-F238E27FC236}">
                <a16:creationId xmlns:a16="http://schemas.microsoft.com/office/drawing/2014/main" id="{1FE2BFA9-4212-0290-5AF2-3D293CDC1D6D}"/>
              </a:ext>
            </a:extLst>
          </p:cNvPr>
          <p:cNvSpPr>
            <a:spLocks noGrp="1"/>
          </p:cNvSpPr>
          <p:nvPr>
            <p:ph type="body" idx="1"/>
          </p:nvPr>
        </p:nvSpPr>
        <p:spPr>
          <a:xfrm>
            <a:off x="710503" y="1489263"/>
            <a:ext cx="10770994" cy="1954253"/>
          </a:xfrm>
        </p:spPr>
        <p:txBody>
          <a:bodyPr/>
          <a:lstStyle/>
          <a:p>
            <a:pPr fontAlgn="base"/>
            <a:r>
              <a:rPr lang="en-US" b="1" dirty="0"/>
              <a:t>Distance Metrics Used in KNN Algorithm</a:t>
            </a:r>
          </a:p>
          <a:p>
            <a:pPr rtl="0" fontAlgn="base"/>
            <a:r>
              <a:rPr lang="en-US" dirty="0"/>
              <a:t>KNN uses distance metrics to identify nearest neighbor, these neighbors are used for classification and regression task. To identify nearest neighbor, we use below distance metrics:</a:t>
            </a:r>
          </a:p>
          <a:p>
            <a:pPr fontAlgn="base"/>
            <a:r>
              <a:rPr lang="en-US" b="1" dirty="0"/>
              <a:t>1. Euclidean Distance</a:t>
            </a:r>
          </a:p>
          <a:p>
            <a:pPr rtl="0" fontAlgn="base"/>
            <a:r>
              <a:rPr lang="en-US" dirty="0"/>
              <a:t>Euclidean distance is defined as the straight-line distance between two points in a plane or space. You can think of it like the shortest path you would walk if you were to go directly from one point to another.</a:t>
            </a:r>
          </a:p>
          <a:p>
            <a:endParaRPr lang="en-IN" dirty="0"/>
          </a:p>
        </p:txBody>
      </p:sp>
      <p:pic>
        <p:nvPicPr>
          <p:cNvPr id="5" name="Picture 4">
            <a:extLst>
              <a:ext uri="{FF2B5EF4-FFF2-40B4-BE49-F238E27FC236}">
                <a16:creationId xmlns:a16="http://schemas.microsoft.com/office/drawing/2014/main" id="{D1F6745D-3232-A9E8-45E0-3C991E37A9BC}"/>
              </a:ext>
            </a:extLst>
          </p:cNvPr>
          <p:cNvPicPr>
            <a:picLocks noChangeAspect="1"/>
          </p:cNvPicPr>
          <p:nvPr/>
        </p:nvPicPr>
        <p:blipFill>
          <a:blip r:embed="rId2"/>
          <a:stretch>
            <a:fillRect/>
          </a:stretch>
        </p:blipFill>
        <p:spPr>
          <a:xfrm>
            <a:off x="2583934" y="3591095"/>
            <a:ext cx="6649378" cy="905001"/>
          </a:xfrm>
          <a:prstGeom prst="rect">
            <a:avLst/>
          </a:prstGeom>
        </p:spPr>
      </p:pic>
    </p:spTree>
    <p:extLst>
      <p:ext uri="{BB962C8B-B14F-4D97-AF65-F5344CB8AC3E}">
        <p14:creationId xmlns:p14="http://schemas.microsoft.com/office/powerpoint/2010/main" val="216551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2D7704-B552-06A0-185A-D5C05A200943}"/>
              </a:ext>
            </a:extLst>
          </p:cNvPr>
          <p:cNvSpPr>
            <a:spLocks noGrp="1"/>
          </p:cNvSpPr>
          <p:nvPr>
            <p:ph type="body" idx="1"/>
          </p:nvPr>
        </p:nvSpPr>
        <p:spPr>
          <a:xfrm>
            <a:off x="710503" y="1489263"/>
            <a:ext cx="10770994" cy="4466864"/>
          </a:xfrm>
        </p:spPr>
        <p:txBody>
          <a:bodyPr/>
          <a:lstStyle/>
          <a:p>
            <a:pPr fontAlgn="base"/>
            <a:r>
              <a:rPr lang="en-US" b="1" dirty="0"/>
              <a:t>2. Manhattan Distance</a:t>
            </a:r>
          </a:p>
          <a:p>
            <a:pPr rtl="0" fontAlgn="base"/>
            <a:r>
              <a:rPr lang="en-US" dirty="0"/>
              <a:t>This is the total distance you would travel if you could only move along horizontal and vertical lines like a grid or city streets. It’s also called "taxicab distance" because a taxi can only drive along the grid-like streets of a city.</a:t>
            </a:r>
          </a:p>
          <a:p>
            <a:pPr rtl="0" fontAlgn="base"/>
            <a:endParaRPr lang="en-US" dirty="0"/>
          </a:p>
          <a:p>
            <a:pPr rtl="0" fontAlgn="base"/>
            <a:endParaRPr lang="en-US" dirty="0"/>
          </a:p>
          <a:p>
            <a:pPr rtl="0" fontAlgn="base"/>
            <a:endParaRPr lang="en-US" dirty="0"/>
          </a:p>
          <a:p>
            <a:pPr fontAlgn="base"/>
            <a:r>
              <a:rPr lang="en-US" b="1" dirty="0"/>
              <a:t>3. Minkowski Distance</a:t>
            </a:r>
          </a:p>
          <a:p>
            <a:pPr rtl="0" fontAlgn="base"/>
            <a:r>
              <a:rPr lang="en-US" dirty="0"/>
              <a:t>Minkowski distance is like a family of distances, which includes both Euclidean and Manhattan distances as special cases.</a:t>
            </a:r>
          </a:p>
          <a:p>
            <a:pPr rtl="0" fontAlgn="base"/>
            <a:endParaRPr lang="en-US" dirty="0"/>
          </a:p>
          <a:p>
            <a:pPr rtl="0" fontAlgn="base"/>
            <a:endParaRPr lang="en-US" dirty="0"/>
          </a:p>
          <a:p>
            <a:pPr rtl="0" fontAlgn="base"/>
            <a:endParaRPr lang="en-US" dirty="0"/>
          </a:p>
          <a:p>
            <a:r>
              <a:rPr lang="en-US" dirty="0"/>
              <a:t>From the formula above, when p=2, it becomes the same as the Euclidean distance formula and when p=1, it turns into the Manhattan distance formula. Minkowski distance is essentially a flexible formula that can represent either Euclidean or Manhattan distance depending on the value of p.</a:t>
            </a:r>
            <a:endParaRPr lang="en-IN" dirty="0"/>
          </a:p>
        </p:txBody>
      </p:sp>
      <p:pic>
        <p:nvPicPr>
          <p:cNvPr id="5" name="Picture 4">
            <a:extLst>
              <a:ext uri="{FF2B5EF4-FFF2-40B4-BE49-F238E27FC236}">
                <a16:creationId xmlns:a16="http://schemas.microsoft.com/office/drawing/2014/main" id="{441A423F-2D48-CD7E-3BC7-2E6983D94F29}"/>
              </a:ext>
            </a:extLst>
          </p:cNvPr>
          <p:cNvPicPr>
            <a:picLocks noChangeAspect="1"/>
          </p:cNvPicPr>
          <p:nvPr/>
        </p:nvPicPr>
        <p:blipFill>
          <a:blip r:embed="rId2"/>
          <a:stretch>
            <a:fillRect/>
          </a:stretch>
        </p:blipFill>
        <p:spPr>
          <a:xfrm>
            <a:off x="3632948" y="2470762"/>
            <a:ext cx="4191585" cy="828791"/>
          </a:xfrm>
          <a:prstGeom prst="rect">
            <a:avLst/>
          </a:prstGeom>
        </p:spPr>
      </p:pic>
      <p:pic>
        <p:nvPicPr>
          <p:cNvPr id="7" name="Picture 6">
            <a:extLst>
              <a:ext uri="{FF2B5EF4-FFF2-40B4-BE49-F238E27FC236}">
                <a16:creationId xmlns:a16="http://schemas.microsoft.com/office/drawing/2014/main" id="{32EED243-E101-0B89-4F33-4CC53CEA1E15}"/>
              </a:ext>
            </a:extLst>
          </p:cNvPr>
          <p:cNvPicPr>
            <a:picLocks noChangeAspect="1"/>
          </p:cNvPicPr>
          <p:nvPr/>
        </p:nvPicPr>
        <p:blipFill>
          <a:blip r:embed="rId3"/>
          <a:stretch>
            <a:fillRect/>
          </a:stretch>
        </p:blipFill>
        <p:spPr>
          <a:xfrm>
            <a:off x="3335042" y="4281052"/>
            <a:ext cx="4982270" cy="704948"/>
          </a:xfrm>
          <a:prstGeom prst="rect">
            <a:avLst/>
          </a:prstGeom>
        </p:spPr>
      </p:pic>
      <p:sp>
        <p:nvSpPr>
          <p:cNvPr id="8" name="Title 1">
            <a:extLst>
              <a:ext uri="{FF2B5EF4-FFF2-40B4-BE49-F238E27FC236}">
                <a16:creationId xmlns:a16="http://schemas.microsoft.com/office/drawing/2014/main" id="{FEEC2C4E-DE61-8BCA-712F-F30E47C22589}"/>
              </a:ext>
            </a:extLst>
          </p:cNvPr>
          <p:cNvSpPr>
            <a:spLocks noGrp="1"/>
          </p:cNvSpPr>
          <p:nvPr>
            <p:ph type="title"/>
          </p:nvPr>
        </p:nvSpPr>
        <p:spPr>
          <a:xfrm>
            <a:off x="3080479" y="486698"/>
            <a:ext cx="8139659" cy="392113"/>
          </a:xfrm>
        </p:spPr>
        <p:txBody>
          <a:bodyPr/>
          <a:lstStyle/>
          <a:p>
            <a:r>
              <a:rPr lang="en-US" dirty="0"/>
              <a:t>Distance Metrics Used in KNN Algorithm</a:t>
            </a:r>
            <a:br>
              <a:rPr lang="en-US" dirty="0"/>
            </a:br>
            <a:endParaRPr lang="en-IN" dirty="0"/>
          </a:p>
        </p:txBody>
      </p:sp>
    </p:spTree>
    <p:extLst>
      <p:ext uri="{BB962C8B-B14F-4D97-AF65-F5344CB8AC3E}">
        <p14:creationId xmlns:p14="http://schemas.microsoft.com/office/powerpoint/2010/main" val="461933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8EE0-23B6-AEAE-0F99-18DFAEF0685B}"/>
              </a:ext>
            </a:extLst>
          </p:cNvPr>
          <p:cNvSpPr>
            <a:spLocks noGrp="1"/>
          </p:cNvSpPr>
          <p:nvPr>
            <p:ph type="title"/>
          </p:nvPr>
        </p:nvSpPr>
        <p:spPr>
          <a:xfrm>
            <a:off x="4007563" y="557594"/>
            <a:ext cx="5136437" cy="512562"/>
          </a:xfrm>
        </p:spPr>
        <p:txBody>
          <a:bodyPr/>
          <a:lstStyle/>
          <a:p>
            <a:r>
              <a:rPr lang="en-US" dirty="0"/>
              <a:t>Working of KNN algorithm</a:t>
            </a:r>
            <a:br>
              <a:rPr lang="en-US" dirty="0"/>
            </a:br>
            <a:endParaRPr lang="en-IN" dirty="0"/>
          </a:p>
        </p:txBody>
      </p:sp>
      <p:sp>
        <p:nvSpPr>
          <p:cNvPr id="3" name="Text Placeholder 2">
            <a:extLst>
              <a:ext uri="{FF2B5EF4-FFF2-40B4-BE49-F238E27FC236}">
                <a16:creationId xmlns:a16="http://schemas.microsoft.com/office/drawing/2014/main" id="{D4388EC3-94C8-CAEC-CAA8-E2150DD24F99}"/>
              </a:ext>
            </a:extLst>
          </p:cNvPr>
          <p:cNvSpPr>
            <a:spLocks noGrp="1"/>
          </p:cNvSpPr>
          <p:nvPr>
            <p:ph type="body" idx="1"/>
          </p:nvPr>
        </p:nvSpPr>
        <p:spPr>
          <a:xfrm>
            <a:off x="710503" y="1489263"/>
            <a:ext cx="10770994" cy="1395895"/>
          </a:xfrm>
        </p:spPr>
        <p:txBody>
          <a:bodyPr/>
          <a:lstStyle/>
          <a:p>
            <a:pPr rtl="0" fontAlgn="base"/>
            <a:r>
              <a:rPr lang="en-US" dirty="0" err="1"/>
              <a:t>Thе</a:t>
            </a:r>
            <a:r>
              <a:rPr lang="en-US" dirty="0"/>
              <a:t> K-Nearest Neighbors (KNN) algorithm operates on the principle of similarity where it predicts the label or value of a new data point by considering the labels or values of its K nearest neighbors in the training dataset.</a:t>
            </a:r>
          </a:p>
          <a:p>
            <a:pPr rtl="0" fontAlgn="base"/>
            <a:endParaRPr lang="en-US" dirty="0"/>
          </a:p>
          <a:p>
            <a:endParaRPr lang="en-IN" dirty="0"/>
          </a:p>
        </p:txBody>
      </p:sp>
      <p:pic>
        <p:nvPicPr>
          <p:cNvPr id="2050" name="Picture 2" descr="Workings of KNN algorithm">
            <a:extLst>
              <a:ext uri="{FF2B5EF4-FFF2-40B4-BE49-F238E27FC236}">
                <a16:creationId xmlns:a16="http://schemas.microsoft.com/office/drawing/2014/main" id="{6AF9737A-811F-9B28-7FED-6973DA458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960" y="2598531"/>
            <a:ext cx="8115300" cy="31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5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0CAF-7821-0357-B363-387A176630F2}"/>
              </a:ext>
            </a:extLst>
          </p:cNvPr>
          <p:cNvSpPr>
            <a:spLocks noGrp="1"/>
          </p:cNvSpPr>
          <p:nvPr>
            <p:ph type="title"/>
          </p:nvPr>
        </p:nvSpPr>
        <p:spPr>
          <a:xfrm>
            <a:off x="3628285" y="311897"/>
            <a:ext cx="4286394" cy="421348"/>
          </a:xfrm>
        </p:spPr>
        <p:txBody>
          <a:bodyPr/>
          <a:lstStyle/>
          <a:p>
            <a:r>
              <a:rPr lang="en-IN" b="1" dirty="0"/>
              <a:t>Spam Filtering</a:t>
            </a:r>
            <a:br>
              <a:rPr lang="en-IN" b="1" dirty="0"/>
            </a:br>
            <a:endParaRPr lang="en-IN" dirty="0"/>
          </a:p>
        </p:txBody>
      </p:sp>
      <p:sp>
        <p:nvSpPr>
          <p:cNvPr id="3" name="Content Placeholder 2">
            <a:extLst>
              <a:ext uri="{FF2B5EF4-FFF2-40B4-BE49-F238E27FC236}">
                <a16:creationId xmlns:a16="http://schemas.microsoft.com/office/drawing/2014/main" id="{2DCEE1EA-55B9-C250-1E73-E9D3809CB3EC}"/>
              </a:ext>
            </a:extLst>
          </p:cNvPr>
          <p:cNvSpPr>
            <a:spLocks noGrp="1"/>
          </p:cNvSpPr>
          <p:nvPr>
            <p:ph idx="1"/>
          </p:nvPr>
        </p:nvSpPr>
        <p:spPr>
          <a:xfrm>
            <a:off x="710503" y="1489263"/>
            <a:ext cx="10770994" cy="4739759"/>
          </a:xfrm>
        </p:spPr>
        <p:txBody>
          <a:bodyPr/>
          <a:lstStyle/>
          <a:p>
            <a:r>
              <a:rPr lang="en-IN" sz="2800" dirty="0"/>
              <a:t>Trains a model to classify emails as </a:t>
            </a:r>
            <a:r>
              <a:rPr lang="en-IN" sz="2800" b="1" dirty="0"/>
              <a:t>spam or not spam</a:t>
            </a:r>
            <a:endParaRPr lang="en-IN" sz="2800" dirty="0"/>
          </a:p>
          <a:p>
            <a:r>
              <a:rPr lang="en-IN" sz="2800" dirty="0"/>
              <a:t>Learns from characteristics of spam messages (keywords, patterns)</a:t>
            </a:r>
          </a:p>
          <a:p>
            <a:r>
              <a:rPr lang="en-IN" sz="2800" dirty="0"/>
              <a:t>Model maps email text → spam or non-spam label</a:t>
            </a:r>
          </a:p>
          <a:p>
            <a:r>
              <a:rPr lang="en-IN" sz="2800" dirty="0"/>
              <a:t>Common algorithms:</a:t>
            </a:r>
          </a:p>
          <a:p>
            <a:pPr lvl="1"/>
            <a:r>
              <a:rPr lang="en-IN" sz="2800" dirty="0"/>
              <a:t>Naive Bayes</a:t>
            </a:r>
          </a:p>
          <a:p>
            <a:pPr lvl="1"/>
            <a:r>
              <a:rPr lang="en-IN" sz="2800" dirty="0"/>
              <a:t>SVM</a:t>
            </a:r>
          </a:p>
          <a:p>
            <a:endParaRPr lang="en-IN" sz="2800" dirty="0"/>
          </a:p>
          <a:p>
            <a:endParaRPr lang="en-IN" sz="2800" dirty="0"/>
          </a:p>
          <a:p>
            <a:r>
              <a:rPr lang="en-IN" sz="2800" dirty="0"/>
              <a:t>Use case:</a:t>
            </a:r>
          </a:p>
          <a:p>
            <a:pPr lvl="1"/>
            <a:r>
              <a:rPr lang="en-IN" sz="2800" dirty="0"/>
              <a:t>Automatically filter incoming emails to inbox or spam folder</a:t>
            </a:r>
          </a:p>
          <a:p>
            <a:endParaRPr lang="en-IN" sz="2800" dirty="0"/>
          </a:p>
        </p:txBody>
      </p:sp>
      <p:pic>
        <p:nvPicPr>
          <p:cNvPr id="2050" name="Picture 2" descr="Spam email classification using machine learning algorithms">
            <a:extLst>
              <a:ext uri="{FF2B5EF4-FFF2-40B4-BE49-F238E27FC236}">
                <a16:creationId xmlns:a16="http://schemas.microsoft.com/office/drawing/2014/main" id="{F207BC3B-28BF-3E04-F4B5-291C258FB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962" y="2820838"/>
            <a:ext cx="4984316" cy="230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642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1834-C770-FCB6-BCF5-F3AE52BE1BA0}"/>
              </a:ext>
            </a:extLst>
          </p:cNvPr>
          <p:cNvSpPr>
            <a:spLocks noGrp="1"/>
          </p:cNvSpPr>
          <p:nvPr>
            <p:ph type="title"/>
          </p:nvPr>
        </p:nvSpPr>
        <p:spPr/>
        <p:txBody>
          <a:bodyPr/>
          <a:lstStyle/>
          <a:p>
            <a:r>
              <a:rPr lang="en-IN" dirty="0"/>
              <a:t>Steps</a:t>
            </a:r>
          </a:p>
        </p:txBody>
      </p:sp>
      <p:sp>
        <p:nvSpPr>
          <p:cNvPr id="3" name="Text Placeholder 2">
            <a:extLst>
              <a:ext uri="{FF2B5EF4-FFF2-40B4-BE49-F238E27FC236}">
                <a16:creationId xmlns:a16="http://schemas.microsoft.com/office/drawing/2014/main" id="{D5FEB469-322F-356C-A7E8-3302C39BF314}"/>
              </a:ext>
            </a:extLst>
          </p:cNvPr>
          <p:cNvSpPr>
            <a:spLocks noGrp="1"/>
          </p:cNvSpPr>
          <p:nvPr>
            <p:ph type="body" idx="1"/>
          </p:nvPr>
        </p:nvSpPr>
        <p:spPr>
          <a:xfrm>
            <a:off x="625262" y="916388"/>
            <a:ext cx="11130201" cy="5811014"/>
          </a:xfrm>
        </p:spPr>
        <p:txBody>
          <a:bodyPr/>
          <a:lstStyle/>
          <a:p>
            <a:pPr fontAlgn="base">
              <a:lnSpc>
                <a:spcPct val="150000"/>
              </a:lnSpc>
            </a:pPr>
            <a:r>
              <a:rPr lang="en-US" b="1" dirty="0"/>
              <a:t>Step 1: Selecting the optimal value of K</a:t>
            </a:r>
          </a:p>
          <a:p>
            <a:pPr fontAlgn="base">
              <a:lnSpc>
                <a:spcPct val="150000"/>
              </a:lnSpc>
            </a:pPr>
            <a:r>
              <a:rPr lang="en-US" dirty="0"/>
              <a:t>K represents the number of nearest neighbors that needs to be considered while making prediction.</a:t>
            </a:r>
          </a:p>
          <a:p>
            <a:pPr fontAlgn="base">
              <a:lnSpc>
                <a:spcPct val="150000"/>
              </a:lnSpc>
            </a:pPr>
            <a:r>
              <a:rPr lang="en-US" b="1" dirty="0"/>
              <a:t>Step 2: Calculating distance</a:t>
            </a:r>
          </a:p>
          <a:p>
            <a:pPr fontAlgn="base">
              <a:lnSpc>
                <a:spcPct val="150000"/>
              </a:lnSpc>
            </a:pPr>
            <a:r>
              <a:rPr lang="en-US" dirty="0"/>
              <a:t>To measure the similarity between target and training data points Euclidean distance is used. Distance is calculated between data points in the dataset and target point.</a:t>
            </a:r>
          </a:p>
          <a:p>
            <a:pPr fontAlgn="base">
              <a:lnSpc>
                <a:spcPct val="150000"/>
              </a:lnSpc>
            </a:pPr>
            <a:r>
              <a:rPr lang="en-US" b="1" dirty="0"/>
              <a:t>Step 3: Finding Nearest Neighbors</a:t>
            </a:r>
          </a:p>
          <a:p>
            <a:pPr fontAlgn="base">
              <a:lnSpc>
                <a:spcPct val="150000"/>
              </a:lnSpc>
            </a:pPr>
            <a:r>
              <a:rPr lang="en-US" dirty="0"/>
              <a:t>The k data points with the smallest distances to the target point are nearest neighbors.</a:t>
            </a:r>
          </a:p>
          <a:p>
            <a:pPr fontAlgn="base">
              <a:lnSpc>
                <a:spcPct val="150000"/>
              </a:lnSpc>
            </a:pPr>
            <a:r>
              <a:rPr lang="en-US" b="1" dirty="0"/>
              <a:t>Step 4: Voting for Classification or Taking Average for Regression</a:t>
            </a:r>
          </a:p>
          <a:p>
            <a:pPr fontAlgn="base">
              <a:lnSpc>
                <a:spcPct val="150000"/>
              </a:lnSpc>
            </a:pPr>
            <a:r>
              <a:rPr lang="en-US" dirty="0"/>
              <a:t>When you want to classify a data point into a category like spam or not spam, the KNN algorithm looks at the K closest points in the dataset. These closest points are called neighbors. The algorithm then looks at which category the neighbors belong to and picks the one that appears the most. This is called majority voting.</a:t>
            </a:r>
          </a:p>
          <a:p>
            <a:pPr fontAlgn="base">
              <a:lnSpc>
                <a:spcPct val="150000"/>
              </a:lnSpc>
            </a:pPr>
            <a:r>
              <a:rPr lang="en-US" dirty="0"/>
              <a:t>In regression, the algorithm still looks for the K closest points. But instead of voting for a class in classification, it takes the average of the values of those K neighbors. This average is the predicted value for the new point for the algorithm.</a:t>
            </a:r>
            <a:endParaRPr lang="en-IN" dirty="0"/>
          </a:p>
        </p:txBody>
      </p:sp>
    </p:spTree>
    <p:extLst>
      <p:ext uri="{BB962C8B-B14F-4D97-AF65-F5344CB8AC3E}">
        <p14:creationId xmlns:p14="http://schemas.microsoft.com/office/powerpoint/2010/main" val="1166091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C63631-B0B1-7D84-5BF8-4F1F2FFC6061}"/>
            </a:ext>
          </a:extLst>
        </p:cNvPr>
        <p:cNvGrpSpPr/>
        <p:nvPr/>
      </p:nvGrpSpPr>
      <p:grpSpPr>
        <a:xfrm>
          <a:off x="0" y="0"/>
          <a:ext cx="0" cy="0"/>
          <a:chOff x="0" y="0"/>
          <a:chExt cx="0" cy="0"/>
        </a:xfrm>
      </p:grpSpPr>
      <p:sp>
        <p:nvSpPr>
          <p:cNvPr id="45058" name="Title 1">
            <a:extLst>
              <a:ext uri="{FF2B5EF4-FFF2-40B4-BE49-F238E27FC236}">
                <a16:creationId xmlns:a16="http://schemas.microsoft.com/office/drawing/2014/main" id="{8E885168-29C8-5872-CC81-ACE18687CBC1}"/>
              </a:ext>
            </a:extLst>
          </p:cNvPr>
          <p:cNvSpPr>
            <a:spLocks noGrp="1" noChangeArrowheads="1"/>
          </p:cNvSpPr>
          <p:nvPr>
            <p:ph type="title"/>
          </p:nvPr>
        </p:nvSpPr>
        <p:spPr>
          <a:xfrm>
            <a:off x="4542684" y="117478"/>
            <a:ext cx="4770010" cy="390748"/>
          </a:xfrm>
        </p:spPr>
        <p:txBody>
          <a:bodyPr/>
          <a:lstStyle/>
          <a:p>
            <a:r>
              <a:rPr lang="en-IN" altLang="en-US" dirty="0"/>
              <a:t>Lazy Classifier- KNN (Problem)</a:t>
            </a:r>
          </a:p>
        </p:txBody>
      </p:sp>
      <p:pic>
        <p:nvPicPr>
          <p:cNvPr id="45059" name="Content Placeholder 5">
            <a:extLst>
              <a:ext uri="{FF2B5EF4-FFF2-40B4-BE49-F238E27FC236}">
                <a16:creationId xmlns:a16="http://schemas.microsoft.com/office/drawing/2014/main" id="{DDAFEBE6-3379-5BA6-57AE-156BEF6EF0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97088" y="2330450"/>
            <a:ext cx="7685267" cy="4088449"/>
          </a:xfrm>
        </p:spPr>
      </p:pic>
      <p:sp>
        <p:nvSpPr>
          <p:cNvPr id="45060" name="Slide Number Placeholder 3">
            <a:extLst>
              <a:ext uri="{FF2B5EF4-FFF2-40B4-BE49-F238E27FC236}">
                <a16:creationId xmlns:a16="http://schemas.microsoft.com/office/drawing/2014/main" id="{11AF2448-9516-11CA-DFFD-562DC65F7F6F}"/>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71</a:t>
            </a:fld>
            <a:endParaRPr lang="en-US" altLang="en-US" sz="1200">
              <a:latin typeface="Tahoma" panose="020B0604030504040204" pitchFamily="34" charset="0"/>
            </a:endParaRPr>
          </a:p>
        </p:txBody>
      </p:sp>
      <p:sp>
        <p:nvSpPr>
          <p:cNvPr id="45061" name="TextBox 7">
            <a:extLst>
              <a:ext uri="{FF2B5EF4-FFF2-40B4-BE49-F238E27FC236}">
                <a16:creationId xmlns:a16="http://schemas.microsoft.com/office/drawing/2014/main" id="{2CA8AF9F-99C0-3022-8279-FBAD4A5AF2DE}"/>
              </a:ext>
            </a:extLst>
          </p:cNvPr>
          <p:cNvSpPr txBox="1">
            <a:spLocks noChangeArrowheads="1"/>
          </p:cNvSpPr>
          <p:nvPr/>
        </p:nvSpPr>
        <p:spPr bwMode="auto">
          <a:xfrm>
            <a:off x="1608138" y="1223964"/>
            <a:ext cx="829786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lvl="1" eaLnBrk="1" hangingPunct="1">
              <a:lnSpc>
                <a:spcPct val="90000"/>
              </a:lnSpc>
              <a:spcBef>
                <a:spcPct val="0"/>
              </a:spcBef>
              <a:buClrTx/>
              <a:buSzTx/>
              <a:buFontTx/>
              <a:buNone/>
            </a:pPr>
            <a:r>
              <a:rPr lang="en-US" altLang="en-US" sz="2400" i="1" u="sng">
                <a:latin typeface="Tahoma" panose="020B0604030504040204" pitchFamily="34" charset="0"/>
              </a:rPr>
              <a:t>k</a:t>
            </a:r>
            <a:r>
              <a:rPr lang="en-US" altLang="en-US" sz="2400" u="sng">
                <a:latin typeface="Tahoma" panose="020B0604030504040204" pitchFamily="34" charset="0"/>
              </a:rPr>
              <a:t>-nearest neighbor approach</a:t>
            </a:r>
            <a:endParaRPr lang="en-US" altLang="en-US" sz="2400">
              <a:latin typeface="Tahoma" panose="020B0604030504040204" pitchFamily="34" charset="0"/>
            </a:endParaRPr>
          </a:p>
          <a:p>
            <a:pPr lvl="2" eaLnBrk="1" hangingPunct="1">
              <a:lnSpc>
                <a:spcPct val="90000"/>
              </a:lnSpc>
              <a:spcBef>
                <a:spcPct val="0"/>
              </a:spcBef>
              <a:buClrTx/>
              <a:buSzTx/>
              <a:buFontTx/>
              <a:buNone/>
            </a:pPr>
            <a:r>
              <a:rPr lang="en-US" altLang="en-US" sz="1800">
                <a:latin typeface="Tahoma" panose="020B0604030504040204" pitchFamily="34" charset="0"/>
              </a:rPr>
              <a:t>Instances represented as points in a Euclidean space.</a:t>
            </a:r>
          </a:p>
        </p:txBody>
      </p:sp>
    </p:spTree>
    <p:extLst>
      <p:ext uri="{BB962C8B-B14F-4D97-AF65-F5344CB8AC3E}">
        <p14:creationId xmlns:p14="http://schemas.microsoft.com/office/powerpoint/2010/main" val="3861056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04ECF0-04E2-CC6B-C018-B325F4439CF9}"/>
            </a:ext>
          </a:extLst>
        </p:cNvPr>
        <p:cNvGrpSpPr/>
        <p:nvPr/>
      </p:nvGrpSpPr>
      <p:grpSpPr>
        <a:xfrm>
          <a:off x="0" y="0"/>
          <a:ext cx="0" cy="0"/>
          <a:chOff x="0" y="0"/>
          <a:chExt cx="0" cy="0"/>
        </a:xfrm>
      </p:grpSpPr>
      <p:pic>
        <p:nvPicPr>
          <p:cNvPr id="46083" name="Content Placeholder 5">
            <a:extLst>
              <a:ext uri="{FF2B5EF4-FFF2-40B4-BE49-F238E27FC236}">
                <a16:creationId xmlns:a16="http://schemas.microsoft.com/office/drawing/2014/main" id="{E711978A-C8D7-4FF7-1C59-A836AE7B1E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8252" y="1259457"/>
            <a:ext cx="7285315" cy="5121239"/>
          </a:xfrm>
        </p:spPr>
      </p:pic>
      <p:sp>
        <p:nvSpPr>
          <p:cNvPr id="46084" name="Slide Number Placeholder 3">
            <a:extLst>
              <a:ext uri="{FF2B5EF4-FFF2-40B4-BE49-F238E27FC236}">
                <a16:creationId xmlns:a16="http://schemas.microsoft.com/office/drawing/2014/main" id="{7E3FEFA4-F68F-755C-E095-80790590001A}"/>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72</a:t>
            </a:fld>
            <a:endParaRPr lang="en-US" altLang="en-US" sz="1200">
              <a:latin typeface="Tahoma" panose="020B0604030504040204" pitchFamily="34" charset="0"/>
            </a:endParaRPr>
          </a:p>
        </p:txBody>
      </p:sp>
    </p:spTree>
    <p:extLst>
      <p:ext uri="{BB962C8B-B14F-4D97-AF65-F5344CB8AC3E}">
        <p14:creationId xmlns:p14="http://schemas.microsoft.com/office/powerpoint/2010/main" val="1869544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43E12B7-49AF-D110-1542-2F114B005C4B}"/>
            </a:ext>
          </a:extLst>
        </p:cNvPr>
        <p:cNvGrpSpPr/>
        <p:nvPr/>
      </p:nvGrpSpPr>
      <p:grpSpPr>
        <a:xfrm>
          <a:off x="0" y="0"/>
          <a:ext cx="0" cy="0"/>
          <a:chOff x="0" y="0"/>
          <a:chExt cx="0" cy="0"/>
        </a:xfrm>
      </p:grpSpPr>
      <p:pic>
        <p:nvPicPr>
          <p:cNvPr id="47107" name="Content Placeholder 5">
            <a:extLst>
              <a:ext uri="{FF2B5EF4-FFF2-40B4-BE49-F238E27FC236}">
                <a16:creationId xmlns:a16="http://schemas.microsoft.com/office/drawing/2014/main" id="{D898885C-CD7D-32F4-A713-1E52D99B20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371601"/>
            <a:ext cx="8001000" cy="4843463"/>
          </a:xfrm>
        </p:spPr>
      </p:pic>
      <p:sp>
        <p:nvSpPr>
          <p:cNvPr id="47108" name="Slide Number Placeholder 3">
            <a:extLst>
              <a:ext uri="{FF2B5EF4-FFF2-40B4-BE49-F238E27FC236}">
                <a16:creationId xmlns:a16="http://schemas.microsoft.com/office/drawing/2014/main" id="{446926CD-E118-25F2-077C-E7062D599E2B}"/>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73</a:t>
            </a:fld>
            <a:endParaRPr lang="en-US" altLang="en-US" sz="1200">
              <a:latin typeface="Tahoma" panose="020B0604030504040204" pitchFamily="34" charset="0"/>
            </a:endParaRPr>
          </a:p>
        </p:txBody>
      </p:sp>
    </p:spTree>
    <p:extLst>
      <p:ext uri="{BB962C8B-B14F-4D97-AF65-F5344CB8AC3E}">
        <p14:creationId xmlns:p14="http://schemas.microsoft.com/office/powerpoint/2010/main" val="842313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687941-8BE8-449F-1503-0E3BBF905CB4}"/>
            </a:ext>
          </a:extLst>
        </p:cNvPr>
        <p:cNvGrpSpPr/>
        <p:nvPr/>
      </p:nvGrpSpPr>
      <p:grpSpPr>
        <a:xfrm>
          <a:off x="0" y="0"/>
          <a:ext cx="0" cy="0"/>
          <a:chOff x="0" y="0"/>
          <a:chExt cx="0" cy="0"/>
        </a:xfrm>
      </p:grpSpPr>
      <p:pic>
        <p:nvPicPr>
          <p:cNvPr id="48131" name="Content Placeholder 5">
            <a:extLst>
              <a:ext uri="{FF2B5EF4-FFF2-40B4-BE49-F238E27FC236}">
                <a16:creationId xmlns:a16="http://schemas.microsoft.com/office/drawing/2014/main" id="{9520B497-2A3B-F17A-58B3-F3C9D6987F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71010" y="1246474"/>
            <a:ext cx="8436678" cy="5230525"/>
          </a:xfrm>
        </p:spPr>
      </p:pic>
      <p:sp>
        <p:nvSpPr>
          <p:cNvPr id="48132" name="Slide Number Placeholder 3">
            <a:extLst>
              <a:ext uri="{FF2B5EF4-FFF2-40B4-BE49-F238E27FC236}">
                <a16:creationId xmlns:a16="http://schemas.microsoft.com/office/drawing/2014/main" id="{8EB999F3-1BB2-60A3-7A92-724F8ECBADC6}"/>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74</a:t>
            </a:fld>
            <a:endParaRPr lang="en-US" altLang="en-US" sz="1200">
              <a:latin typeface="Tahoma" panose="020B0604030504040204" pitchFamily="34" charset="0"/>
            </a:endParaRPr>
          </a:p>
        </p:txBody>
      </p:sp>
    </p:spTree>
    <p:extLst>
      <p:ext uri="{BB962C8B-B14F-4D97-AF65-F5344CB8AC3E}">
        <p14:creationId xmlns:p14="http://schemas.microsoft.com/office/powerpoint/2010/main" val="3248088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4A267D-2CDC-DAC5-35D0-C00AD870C8FE}"/>
            </a:ext>
          </a:extLst>
        </p:cNvPr>
        <p:cNvGrpSpPr/>
        <p:nvPr/>
      </p:nvGrpSpPr>
      <p:grpSpPr>
        <a:xfrm>
          <a:off x="0" y="0"/>
          <a:ext cx="0" cy="0"/>
          <a:chOff x="0" y="0"/>
          <a:chExt cx="0" cy="0"/>
        </a:xfrm>
      </p:grpSpPr>
      <p:pic>
        <p:nvPicPr>
          <p:cNvPr id="49155" name="Content Placeholder 5">
            <a:extLst>
              <a:ext uri="{FF2B5EF4-FFF2-40B4-BE49-F238E27FC236}">
                <a16:creationId xmlns:a16="http://schemas.microsoft.com/office/drawing/2014/main" id="{0A85655A-727E-21C8-C639-A79E0708D8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295400"/>
            <a:ext cx="8326438" cy="4800600"/>
          </a:xfrm>
        </p:spPr>
      </p:pic>
      <p:sp>
        <p:nvSpPr>
          <p:cNvPr id="49156" name="Slide Number Placeholder 3">
            <a:extLst>
              <a:ext uri="{FF2B5EF4-FFF2-40B4-BE49-F238E27FC236}">
                <a16:creationId xmlns:a16="http://schemas.microsoft.com/office/drawing/2014/main" id="{73178DDE-9D44-1030-1ADC-A6B894542EBD}"/>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75</a:t>
            </a:fld>
            <a:endParaRPr lang="en-US" altLang="en-US" sz="1200">
              <a:latin typeface="Tahoma" panose="020B0604030504040204" pitchFamily="34" charset="0"/>
            </a:endParaRPr>
          </a:p>
        </p:txBody>
      </p:sp>
    </p:spTree>
    <p:extLst>
      <p:ext uri="{BB962C8B-B14F-4D97-AF65-F5344CB8AC3E}">
        <p14:creationId xmlns:p14="http://schemas.microsoft.com/office/powerpoint/2010/main" val="463041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2EEFD9-C020-9D98-BF73-0EAACBF60E11}"/>
            </a:ext>
          </a:extLst>
        </p:cNvPr>
        <p:cNvGrpSpPr/>
        <p:nvPr/>
      </p:nvGrpSpPr>
      <p:grpSpPr>
        <a:xfrm>
          <a:off x="0" y="0"/>
          <a:ext cx="0" cy="0"/>
          <a:chOff x="0" y="0"/>
          <a:chExt cx="0" cy="0"/>
        </a:xfrm>
      </p:grpSpPr>
      <p:pic>
        <p:nvPicPr>
          <p:cNvPr id="50179" name="Content Placeholder 5">
            <a:extLst>
              <a:ext uri="{FF2B5EF4-FFF2-40B4-BE49-F238E27FC236}">
                <a16:creationId xmlns:a16="http://schemas.microsoft.com/office/drawing/2014/main" id="{6D2142B0-43DC-2C59-AA2A-4094C3C361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295400"/>
            <a:ext cx="8809038" cy="3733800"/>
          </a:xfrm>
        </p:spPr>
      </p:pic>
      <p:sp>
        <p:nvSpPr>
          <p:cNvPr id="50180" name="Slide Number Placeholder 3">
            <a:extLst>
              <a:ext uri="{FF2B5EF4-FFF2-40B4-BE49-F238E27FC236}">
                <a16:creationId xmlns:a16="http://schemas.microsoft.com/office/drawing/2014/main" id="{CDFE92C0-0282-0060-5CAF-D518F816E65D}"/>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76</a:t>
            </a:fld>
            <a:endParaRPr lang="en-US" altLang="en-US" sz="1200">
              <a:latin typeface="Tahoma" panose="020B0604030504040204" pitchFamily="34" charset="0"/>
            </a:endParaRPr>
          </a:p>
        </p:txBody>
      </p:sp>
    </p:spTree>
    <p:extLst>
      <p:ext uri="{BB962C8B-B14F-4D97-AF65-F5344CB8AC3E}">
        <p14:creationId xmlns:p14="http://schemas.microsoft.com/office/powerpoint/2010/main" val="1706968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92D3740-1953-389F-A1A3-08602C3805DD}"/>
            </a:ext>
          </a:extLst>
        </p:cNvPr>
        <p:cNvGrpSpPr/>
        <p:nvPr/>
      </p:nvGrpSpPr>
      <p:grpSpPr>
        <a:xfrm>
          <a:off x="0" y="0"/>
          <a:ext cx="0" cy="0"/>
          <a:chOff x="0" y="0"/>
          <a:chExt cx="0" cy="0"/>
        </a:xfrm>
      </p:grpSpPr>
      <p:sp>
        <p:nvSpPr>
          <p:cNvPr id="51202" name="Title 1">
            <a:extLst>
              <a:ext uri="{FF2B5EF4-FFF2-40B4-BE49-F238E27FC236}">
                <a16:creationId xmlns:a16="http://schemas.microsoft.com/office/drawing/2014/main" id="{1926CF32-BCC1-E77A-F024-60F17C2E3A13}"/>
              </a:ext>
            </a:extLst>
          </p:cNvPr>
          <p:cNvSpPr>
            <a:spLocks noGrp="1" noChangeArrowheads="1"/>
          </p:cNvSpPr>
          <p:nvPr>
            <p:ph type="title"/>
          </p:nvPr>
        </p:nvSpPr>
        <p:spPr>
          <a:xfrm>
            <a:off x="5491590" y="311897"/>
            <a:ext cx="3769856" cy="308888"/>
          </a:xfrm>
        </p:spPr>
        <p:txBody>
          <a:bodyPr/>
          <a:lstStyle/>
          <a:p>
            <a:r>
              <a:rPr lang="en-IN" altLang="en-US" dirty="0"/>
              <a:t>Classwork Problem</a:t>
            </a:r>
          </a:p>
        </p:txBody>
      </p:sp>
      <p:pic>
        <p:nvPicPr>
          <p:cNvPr id="51203" name="Content Placeholder 5">
            <a:extLst>
              <a:ext uri="{FF2B5EF4-FFF2-40B4-BE49-F238E27FC236}">
                <a16:creationId xmlns:a16="http://schemas.microsoft.com/office/drawing/2014/main" id="{6890C6A2-B316-1A9F-6797-7CFECC0E38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482726"/>
            <a:ext cx="7924800" cy="4518025"/>
          </a:xfrm>
        </p:spPr>
      </p:pic>
      <p:sp>
        <p:nvSpPr>
          <p:cNvPr id="51204" name="Slide Number Placeholder 3">
            <a:extLst>
              <a:ext uri="{FF2B5EF4-FFF2-40B4-BE49-F238E27FC236}">
                <a16:creationId xmlns:a16="http://schemas.microsoft.com/office/drawing/2014/main" id="{0758095E-8D9A-D495-300B-BE9C30BC8993}"/>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77</a:t>
            </a:fld>
            <a:endParaRPr lang="en-US" altLang="en-US" sz="1200">
              <a:latin typeface="Tahoma" panose="020B0604030504040204" pitchFamily="34" charset="0"/>
            </a:endParaRPr>
          </a:p>
        </p:txBody>
      </p:sp>
    </p:spTree>
    <p:extLst>
      <p:ext uri="{BB962C8B-B14F-4D97-AF65-F5344CB8AC3E}">
        <p14:creationId xmlns:p14="http://schemas.microsoft.com/office/powerpoint/2010/main" val="3883780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C5B966-E943-8DB3-4EBE-02B7E6A3F185}"/>
              </a:ext>
            </a:extLst>
          </p:cNvPr>
          <p:cNvSpPr>
            <a:spLocks noGrp="1"/>
          </p:cNvSpPr>
          <p:nvPr>
            <p:ph type="body" idx="1"/>
          </p:nvPr>
        </p:nvSpPr>
        <p:spPr>
          <a:xfrm>
            <a:off x="634536" y="896644"/>
            <a:ext cx="11311608" cy="5232202"/>
          </a:xfrm>
        </p:spPr>
        <p:txBody>
          <a:bodyPr/>
          <a:lstStyle/>
          <a:p>
            <a:pPr fontAlgn="base"/>
            <a:r>
              <a:rPr lang="en-US" sz="2000" b="1" dirty="0"/>
              <a:t>Applications of KNN</a:t>
            </a:r>
          </a:p>
          <a:p>
            <a:pPr lvl="1" fontAlgn="base"/>
            <a:r>
              <a:rPr lang="en-US" sz="2000" b="1" dirty="0"/>
              <a:t>Recommendation Systems</a:t>
            </a:r>
            <a:r>
              <a:rPr lang="en-US" sz="2000" dirty="0"/>
              <a:t>: Suggests items like movies or products by finding users with similar preferences.</a:t>
            </a:r>
          </a:p>
          <a:p>
            <a:pPr lvl="1" fontAlgn="base"/>
            <a:r>
              <a:rPr lang="en-US" sz="2000" b="1" dirty="0"/>
              <a:t>Spam Detection</a:t>
            </a:r>
            <a:r>
              <a:rPr lang="en-US" sz="2000" dirty="0"/>
              <a:t>: Identifies spam emails by comparing new emails to known spam and non-spam examples.</a:t>
            </a:r>
          </a:p>
          <a:p>
            <a:pPr lvl="1" fontAlgn="base"/>
            <a:r>
              <a:rPr lang="en-US" sz="2000" b="1" dirty="0"/>
              <a:t>Customer Segmentation</a:t>
            </a:r>
            <a:r>
              <a:rPr lang="en-US" sz="2000" dirty="0"/>
              <a:t>: Groups customers by comparing their shopping behavior to others.</a:t>
            </a:r>
          </a:p>
          <a:p>
            <a:pPr lvl="1" fontAlgn="base"/>
            <a:r>
              <a:rPr lang="en-US" sz="2000" b="1" dirty="0"/>
              <a:t>Speech Recognition</a:t>
            </a:r>
            <a:r>
              <a:rPr lang="en-US" sz="2000" dirty="0"/>
              <a:t>: Matches spoken words to known patterns to convert them into text.</a:t>
            </a:r>
          </a:p>
          <a:p>
            <a:pPr fontAlgn="base"/>
            <a:r>
              <a:rPr lang="en-US" sz="2000" b="1" dirty="0"/>
              <a:t>Advantages of KNN</a:t>
            </a:r>
          </a:p>
          <a:p>
            <a:pPr lvl="1" fontAlgn="base"/>
            <a:r>
              <a:rPr lang="en-US" sz="2000" b="1" dirty="0"/>
              <a:t>Simple to use</a:t>
            </a:r>
            <a:r>
              <a:rPr lang="en-US" sz="2000" dirty="0"/>
              <a:t>: Easy to understand and implement.</a:t>
            </a:r>
          </a:p>
          <a:p>
            <a:pPr lvl="1" fontAlgn="base"/>
            <a:r>
              <a:rPr lang="en-US" sz="2000" b="1" dirty="0"/>
              <a:t>No training step</a:t>
            </a:r>
            <a:r>
              <a:rPr lang="en-US" sz="2000" dirty="0"/>
              <a:t>: No need to train as it just stores the data and uses it during prediction.</a:t>
            </a:r>
          </a:p>
          <a:p>
            <a:pPr lvl="1" fontAlgn="base"/>
            <a:r>
              <a:rPr lang="en-US" sz="2000" b="1" dirty="0"/>
              <a:t>Few parameters</a:t>
            </a:r>
            <a:r>
              <a:rPr lang="en-US" sz="2000" dirty="0"/>
              <a:t>: Only needs to set the number of neighbors (k) and a distance method.</a:t>
            </a:r>
          </a:p>
          <a:p>
            <a:pPr lvl="1" fontAlgn="base"/>
            <a:r>
              <a:rPr lang="en-US" sz="2000" b="1" dirty="0"/>
              <a:t>Versatile</a:t>
            </a:r>
            <a:r>
              <a:rPr lang="en-US" sz="2000" dirty="0"/>
              <a:t>: Works for both classification and regression problems.</a:t>
            </a:r>
          </a:p>
          <a:p>
            <a:pPr fontAlgn="base"/>
            <a:r>
              <a:rPr lang="en-US" sz="2000" b="1" dirty="0"/>
              <a:t>Disadvantages of KNN</a:t>
            </a:r>
          </a:p>
          <a:p>
            <a:pPr lvl="1" fontAlgn="base"/>
            <a:r>
              <a:rPr lang="en-US" sz="2000" b="1" dirty="0"/>
              <a:t>Slow with large data</a:t>
            </a:r>
            <a:r>
              <a:rPr lang="en-US" sz="2000" dirty="0"/>
              <a:t>: Needs to compare every point during prediction.</a:t>
            </a:r>
          </a:p>
          <a:p>
            <a:pPr lvl="1" fontAlgn="base"/>
            <a:r>
              <a:rPr lang="en-US" sz="2000" b="1" dirty="0"/>
              <a:t>Struggles with many features</a:t>
            </a:r>
            <a:r>
              <a:rPr lang="en-US" sz="2000" dirty="0"/>
              <a:t>: Accuracy drops when data has too many features.</a:t>
            </a:r>
          </a:p>
          <a:p>
            <a:pPr lvl="1" fontAlgn="base"/>
            <a:r>
              <a:rPr lang="en-US" sz="2000" b="1" dirty="0"/>
              <a:t>Can Overfit</a:t>
            </a:r>
            <a:r>
              <a:rPr lang="en-US" sz="2000" dirty="0"/>
              <a:t>: It can overfit especially when the data is high-dimensional or not clean.</a:t>
            </a:r>
          </a:p>
          <a:p>
            <a:endParaRPr lang="en-IN" sz="2000" dirty="0"/>
          </a:p>
        </p:txBody>
      </p:sp>
    </p:spTree>
    <p:extLst>
      <p:ext uri="{BB962C8B-B14F-4D97-AF65-F5344CB8AC3E}">
        <p14:creationId xmlns:p14="http://schemas.microsoft.com/office/powerpoint/2010/main" val="1029794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F7C6B80B-83AA-7EA5-E7EA-0D0435B91855}"/>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D1D4047C-509B-4223-B39F-FFFFC1133860}" type="slidenum">
              <a:rPr lang="en-US" altLang="en-US" sz="1200">
                <a:latin typeface="Tahoma" panose="020B0604030504040204" pitchFamily="34" charset="0"/>
              </a:rPr>
              <a:pPr algn="r" eaLnBrk="1" hangingPunct="1">
                <a:spcBef>
                  <a:spcPct val="0"/>
                </a:spcBef>
                <a:buClrTx/>
                <a:buSzTx/>
                <a:buFontTx/>
                <a:buNone/>
              </a:pPr>
              <a:t>79</a:t>
            </a:fld>
            <a:endParaRPr lang="en-US" altLang="en-US" sz="1200">
              <a:latin typeface="Tahoma" panose="020B0604030504040204" pitchFamily="34" charset="0"/>
            </a:endParaRPr>
          </a:p>
        </p:txBody>
      </p:sp>
      <p:sp>
        <p:nvSpPr>
          <p:cNvPr id="17411" name="Rectangle 2">
            <a:extLst>
              <a:ext uri="{FF2B5EF4-FFF2-40B4-BE49-F238E27FC236}">
                <a16:creationId xmlns:a16="http://schemas.microsoft.com/office/drawing/2014/main" id="{EBCA27F4-C7E1-6702-1F78-BE10372DDD54}"/>
              </a:ext>
            </a:extLst>
          </p:cNvPr>
          <p:cNvSpPr>
            <a:spLocks noGrp="1" noChangeArrowheads="1"/>
          </p:cNvSpPr>
          <p:nvPr>
            <p:ph type="title" idx="4294967295"/>
          </p:nvPr>
        </p:nvSpPr>
        <p:spPr>
          <a:xfrm>
            <a:off x="2762934" y="102526"/>
            <a:ext cx="8907290" cy="1083330"/>
          </a:xfrm>
        </p:spPr>
        <p:txBody>
          <a:bodyPr/>
          <a:lstStyle/>
          <a:p>
            <a:pPr eaLnBrk="1" hangingPunct="1"/>
            <a:r>
              <a:rPr lang="en-US" altLang="en-US" sz="3200" dirty="0"/>
              <a:t>Classification: A Mathematical Mapping</a:t>
            </a:r>
          </a:p>
        </p:txBody>
      </p:sp>
      <p:sp>
        <p:nvSpPr>
          <p:cNvPr id="17412" name="Rectangle 3">
            <a:extLst>
              <a:ext uri="{FF2B5EF4-FFF2-40B4-BE49-F238E27FC236}">
                <a16:creationId xmlns:a16="http://schemas.microsoft.com/office/drawing/2014/main" id="{E6826CEC-B986-1092-2FAC-C27E4E399B8F}"/>
              </a:ext>
            </a:extLst>
          </p:cNvPr>
          <p:cNvSpPr>
            <a:spLocks noGrp="1" noChangeArrowheads="1"/>
          </p:cNvSpPr>
          <p:nvPr>
            <p:ph type="body" idx="4294967295"/>
          </p:nvPr>
        </p:nvSpPr>
        <p:spPr>
          <a:xfrm>
            <a:off x="384222" y="1543665"/>
            <a:ext cx="8686800" cy="4154984"/>
          </a:xfrm>
        </p:spPr>
        <p:txBody>
          <a:bodyPr/>
          <a:lstStyle/>
          <a:p>
            <a:pPr eaLnBrk="1" hangingPunct="1"/>
            <a:r>
              <a:rPr lang="en-US" altLang="en-US" sz="2400" dirty="0">
                <a:solidFill>
                  <a:schemeClr val="hlink"/>
                </a:solidFill>
              </a:rPr>
              <a:t>Classification:</a:t>
            </a:r>
            <a:r>
              <a:rPr lang="en-US" altLang="en-US" sz="2400" dirty="0"/>
              <a:t> predicts categorical class labels</a:t>
            </a:r>
          </a:p>
          <a:p>
            <a:pPr lvl="1" eaLnBrk="1" hangingPunct="1"/>
            <a:r>
              <a:rPr lang="en-US" altLang="en-US" sz="2400" dirty="0"/>
              <a:t>E.g., Personal homepage classification</a:t>
            </a:r>
          </a:p>
          <a:p>
            <a:pPr lvl="2" eaLnBrk="1" hangingPunct="1"/>
            <a:r>
              <a:rPr lang="en-US" altLang="en-US" dirty="0">
                <a:ea typeface="HYGungSo-Bold" pitchFamily="18" charset="-127"/>
              </a:rPr>
              <a:t>x</a:t>
            </a:r>
            <a:r>
              <a:rPr lang="en-US" altLang="en-US" baseline="-25000" dirty="0">
                <a:ea typeface="HYGungSo-Bold" pitchFamily="18" charset="-127"/>
              </a:rPr>
              <a:t>i</a:t>
            </a:r>
            <a:r>
              <a:rPr lang="en-US" altLang="en-US" dirty="0"/>
              <a:t> = (x</a:t>
            </a:r>
            <a:r>
              <a:rPr lang="en-US" altLang="en-US" baseline="-25000" dirty="0"/>
              <a:t>1</a:t>
            </a:r>
            <a:r>
              <a:rPr lang="en-US" altLang="en-US" dirty="0"/>
              <a:t>, x</a:t>
            </a:r>
            <a:r>
              <a:rPr lang="en-US" altLang="en-US" baseline="-25000" dirty="0"/>
              <a:t>2</a:t>
            </a:r>
            <a:r>
              <a:rPr lang="en-US" altLang="en-US" dirty="0"/>
              <a:t>, x</a:t>
            </a:r>
            <a:r>
              <a:rPr lang="en-US" altLang="en-US" baseline="-25000" dirty="0"/>
              <a:t>3</a:t>
            </a:r>
            <a:r>
              <a:rPr lang="en-US" altLang="en-US" dirty="0"/>
              <a:t>, …), </a:t>
            </a:r>
            <a:r>
              <a:rPr lang="en-US" altLang="en-US" dirty="0" err="1"/>
              <a:t>y</a:t>
            </a:r>
            <a:r>
              <a:rPr lang="en-US" altLang="en-US" baseline="-25000" dirty="0" err="1"/>
              <a:t>i</a:t>
            </a:r>
            <a:r>
              <a:rPr lang="en-US" altLang="en-US" dirty="0"/>
              <a:t> = +1 or –1</a:t>
            </a:r>
          </a:p>
          <a:p>
            <a:pPr lvl="2" eaLnBrk="1" hangingPunct="1"/>
            <a:r>
              <a:rPr lang="en-US" altLang="en-US" dirty="0"/>
              <a:t>x</a:t>
            </a:r>
            <a:r>
              <a:rPr lang="en-US" altLang="en-US" baseline="-25000" dirty="0"/>
              <a:t>1</a:t>
            </a:r>
            <a:r>
              <a:rPr lang="en-US" altLang="en-US" dirty="0"/>
              <a:t> : # of word “homepage”</a:t>
            </a:r>
          </a:p>
          <a:p>
            <a:pPr lvl="2" eaLnBrk="1" hangingPunct="1"/>
            <a:r>
              <a:rPr lang="en-US" altLang="en-US" dirty="0"/>
              <a:t>x</a:t>
            </a:r>
            <a:r>
              <a:rPr lang="en-US" altLang="en-US" baseline="-25000" dirty="0"/>
              <a:t>2</a:t>
            </a:r>
            <a:r>
              <a:rPr lang="en-US" altLang="en-US" dirty="0"/>
              <a:t> : # of word “welcome”</a:t>
            </a:r>
          </a:p>
          <a:p>
            <a:pPr eaLnBrk="1" hangingPunct="1"/>
            <a:r>
              <a:rPr lang="en-US" altLang="en-US" sz="2400" dirty="0"/>
              <a:t>Mathematically, </a:t>
            </a:r>
            <a:r>
              <a:rPr lang="en-US" altLang="en-US" sz="2400" dirty="0">
                <a:ea typeface="HYGungSo-Bold" pitchFamily="18" charset="-127"/>
              </a:rPr>
              <a:t>x</a:t>
            </a:r>
            <a:r>
              <a:rPr lang="en-US" altLang="en-US" sz="2400" dirty="0">
                <a:sym typeface="Symbol" panose="05050102010706020507" pitchFamily="18" charset="2"/>
              </a:rPr>
              <a:t>  </a:t>
            </a:r>
            <a:r>
              <a:rPr lang="en-US" altLang="en-US" sz="2400" dirty="0"/>
              <a:t>X = </a:t>
            </a:r>
            <a:r>
              <a:rPr lang="en-US" altLang="en-US" sz="2400" dirty="0">
                <a:sym typeface="Symbol" panose="05050102010706020507" pitchFamily="18" charset="2"/>
              </a:rPr>
              <a:t></a:t>
            </a:r>
            <a:r>
              <a:rPr lang="en-US" altLang="en-US" sz="2400" baseline="30000" dirty="0">
                <a:sym typeface="Symbol" panose="05050102010706020507" pitchFamily="18" charset="2"/>
              </a:rPr>
              <a:t>n</a:t>
            </a:r>
            <a:r>
              <a:rPr lang="en-US" altLang="en-US" sz="2400" dirty="0">
                <a:sym typeface="Symbol" panose="05050102010706020507" pitchFamily="18" charset="2"/>
              </a:rPr>
              <a:t>, y  Y = {+1, </a:t>
            </a:r>
            <a:r>
              <a:rPr lang="en-US" altLang="en-US" sz="2400" dirty="0"/>
              <a:t>–</a:t>
            </a:r>
            <a:r>
              <a:rPr lang="en-US" altLang="en-US" sz="2400" dirty="0">
                <a:sym typeface="Symbol" panose="05050102010706020507" pitchFamily="18" charset="2"/>
              </a:rPr>
              <a:t>1}, </a:t>
            </a:r>
          </a:p>
          <a:p>
            <a:pPr lvl="1" eaLnBrk="1" hangingPunct="1"/>
            <a:r>
              <a:rPr lang="en-US" altLang="en-US" sz="2400" dirty="0">
                <a:sym typeface="Symbol" panose="05050102010706020507" pitchFamily="18" charset="2"/>
              </a:rPr>
              <a:t>We want to derive a function f: </a:t>
            </a:r>
            <a:r>
              <a:rPr lang="en-US" altLang="en-US" sz="2400" dirty="0"/>
              <a:t>X </a:t>
            </a:r>
            <a:r>
              <a:rPr lang="en-US" altLang="en-US" sz="2400" dirty="0">
                <a:sym typeface="Wingdings" panose="05000000000000000000" pitchFamily="2" charset="2"/>
              </a:rPr>
              <a:t></a:t>
            </a:r>
            <a:r>
              <a:rPr lang="en-US" altLang="en-US" sz="2400" dirty="0"/>
              <a:t> Y</a:t>
            </a:r>
            <a:r>
              <a:rPr lang="en-US" altLang="en-US" sz="2400" dirty="0">
                <a:sym typeface="Symbol" panose="05050102010706020507" pitchFamily="18" charset="2"/>
              </a:rPr>
              <a:t> </a:t>
            </a:r>
          </a:p>
          <a:p>
            <a:pPr eaLnBrk="1" hangingPunct="1"/>
            <a:r>
              <a:rPr lang="en-US" altLang="en-US" sz="2400" dirty="0">
                <a:solidFill>
                  <a:srgbClr val="FF0000"/>
                </a:solidFill>
              </a:rPr>
              <a:t>Linear Classification</a:t>
            </a:r>
          </a:p>
          <a:p>
            <a:pPr lvl="1" eaLnBrk="1" hangingPunct="1"/>
            <a:r>
              <a:rPr lang="en-US" altLang="en-US" sz="2400" dirty="0"/>
              <a:t>Binary Classification problem</a:t>
            </a:r>
          </a:p>
          <a:p>
            <a:pPr lvl="1" eaLnBrk="1" hangingPunct="1"/>
            <a:r>
              <a:rPr lang="en-US" altLang="en-US" sz="2400" dirty="0"/>
              <a:t>Data above the red line belongs to class ‘x’</a:t>
            </a:r>
          </a:p>
          <a:p>
            <a:pPr lvl="1" eaLnBrk="1" hangingPunct="1"/>
            <a:r>
              <a:rPr lang="en-US" altLang="en-US" sz="2400" dirty="0"/>
              <a:t>Data below red line belongs to class ‘o’</a:t>
            </a:r>
          </a:p>
          <a:p>
            <a:pPr lvl="1" eaLnBrk="1" hangingPunct="1"/>
            <a:r>
              <a:rPr lang="en-US" altLang="en-US" sz="2400" dirty="0"/>
              <a:t>Examples: SVM, Perceptron, Probabilistic Classifiers</a:t>
            </a:r>
          </a:p>
        </p:txBody>
      </p:sp>
      <p:grpSp>
        <p:nvGrpSpPr>
          <p:cNvPr id="17413" name="Group 5">
            <a:extLst>
              <a:ext uri="{FF2B5EF4-FFF2-40B4-BE49-F238E27FC236}">
                <a16:creationId xmlns:a16="http://schemas.microsoft.com/office/drawing/2014/main" id="{4C959DD8-8B49-2159-E667-248D9238FB5F}"/>
              </a:ext>
            </a:extLst>
          </p:cNvPr>
          <p:cNvGrpSpPr>
            <a:grpSpLocks/>
          </p:cNvGrpSpPr>
          <p:nvPr/>
        </p:nvGrpSpPr>
        <p:grpSpPr bwMode="auto">
          <a:xfrm>
            <a:off x="7696200" y="2667000"/>
            <a:ext cx="2971800" cy="2743200"/>
            <a:chOff x="432" y="1584"/>
            <a:chExt cx="2448" cy="2208"/>
          </a:xfrm>
        </p:grpSpPr>
        <p:sp>
          <p:nvSpPr>
            <p:cNvPr id="17414" name="Rectangle 4">
              <a:extLst>
                <a:ext uri="{FF2B5EF4-FFF2-40B4-BE49-F238E27FC236}">
                  <a16:creationId xmlns:a16="http://schemas.microsoft.com/office/drawing/2014/main" id="{67B61D55-D990-E7EB-D9D1-661B8AB4AD69}"/>
                </a:ext>
              </a:extLst>
            </p:cNvPr>
            <p:cNvSpPr>
              <a:spLocks noChangeArrowheads="1"/>
            </p:cNvSpPr>
            <p:nvPr/>
          </p:nvSpPr>
          <p:spPr bwMode="auto">
            <a:xfrm>
              <a:off x="432" y="1584"/>
              <a:ext cx="2448" cy="220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eaLnBrk="1" hangingPunct="1">
                <a:spcBef>
                  <a:spcPct val="0"/>
                </a:spcBef>
                <a:buClrTx/>
                <a:buSzTx/>
                <a:buFontTx/>
                <a:buNone/>
              </a:pPr>
              <a:endParaRPr lang="en-US" altLang="en-US" sz="2400" dirty="0">
                <a:latin typeface="Tahoma" panose="020B0604030504040204" pitchFamily="34" charset="0"/>
              </a:endParaRPr>
            </a:p>
          </p:txBody>
        </p:sp>
        <p:sp>
          <p:nvSpPr>
            <p:cNvPr id="17415" name="Line 5">
              <a:extLst>
                <a:ext uri="{FF2B5EF4-FFF2-40B4-BE49-F238E27FC236}">
                  <a16:creationId xmlns:a16="http://schemas.microsoft.com/office/drawing/2014/main" id="{DCB7BBAC-CF3E-1DB5-0912-5385FC1D3536}"/>
                </a:ext>
              </a:extLst>
            </p:cNvPr>
            <p:cNvSpPr>
              <a:spLocks noChangeShapeType="1"/>
            </p:cNvSpPr>
            <p:nvPr/>
          </p:nvSpPr>
          <p:spPr bwMode="auto">
            <a:xfrm flipV="1">
              <a:off x="432" y="2016"/>
              <a:ext cx="2448" cy="1536"/>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7416" name="Text Box 6">
              <a:extLst>
                <a:ext uri="{FF2B5EF4-FFF2-40B4-BE49-F238E27FC236}">
                  <a16:creationId xmlns:a16="http://schemas.microsoft.com/office/drawing/2014/main" id="{2CAE735A-18EB-773C-0F99-3C96AE697E4A}"/>
                </a:ext>
              </a:extLst>
            </p:cNvPr>
            <p:cNvSpPr txBox="1">
              <a:spLocks noChangeArrowheads="1"/>
            </p:cNvSpPr>
            <p:nvPr/>
          </p:nvSpPr>
          <p:spPr bwMode="auto">
            <a:xfrm>
              <a:off x="565" y="2517"/>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17" name="Text Box 7">
              <a:extLst>
                <a:ext uri="{FF2B5EF4-FFF2-40B4-BE49-F238E27FC236}">
                  <a16:creationId xmlns:a16="http://schemas.microsoft.com/office/drawing/2014/main" id="{52B95E3D-4AE6-AD9C-865E-F49C7B3D29B2}"/>
                </a:ext>
              </a:extLst>
            </p:cNvPr>
            <p:cNvSpPr txBox="1">
              <a:spLocks noChangeArrowheads="1"/>
            </p:cNvSpPr>
            <p:nvPr/>
          </p:nvSpPr>
          <p:spPr bwMode="auto">
            <a:xfrm>
              <a:off x="2256" y="1969"/>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18" name="Text Box 8">
              <a:extLst>
                <a:ext uri="{FF2B5EF4-FFF2-40B4-BE49-F238E27FC236}">
                  <a16:creationId xmlns:a16="http://schemas.microsoft.com/office/drawing/2014/main" id="{84CF4C92-3B0E-27D7-4F66-222C7F31CD57}"/>
                </a:ext>
              </a:extLst>
            </p:cNvPr>
            <p:cNvSpPr txBox="1">
              <a:spLocks noChangeArrowheads="1"/>
            </p:cNvSpPr>
            <p:nvPr/>
          </p:nvSpPr>
          <p:spPr bwMode="auto">
            <a:xfrm>
              <a:off x="1104" y="2064"/>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19" name="Text Box 9">
              <a:extLst>
                <a:ext uri="{FF2B5EF4-FFF2-40B4-BE49-F238E27FC236}">
                  <a16:creationId xmlns:a16="http://schemas.microsoft.com/office/drawing/2014/main" id="{D9D684F3-C314-180B-F938-545F71ABB643}"/>
                </a:ext>
              </a:extLst>
            </p:cNvPr>
            <p:cNvSpPr txBox="1">
              <a:spLocks noChangeArrowheads="1"/>
            </p:cNvSpPr>
            <p:nvPr/>
          </p:nvSpPr>
          <p:spPr bwMode="auto">
            <a:xfrm>
              <a:off x="1343" y="2496"/>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dirty="0">
                  <a:latin typeface="Tahoma" panose="020B0604030504040204" pitchFamily="34" charset="0"/>
                </a:rPr>
                <a:t>x</a:t>
              </a:r>
            </a:p>
          </p:txBody>
        </p:sp>
        <p:sp>
          <p:nvSpPr>
            <p:cNvPr id="17420" name="Text Box 10">
              <a:extLst>
                <a:ext uri="{FF2B5EF4-FFF2-40B4-BE49-F238E27FC236}">
                  <a16:creationId xmlns:a16="http://schemas.microsoft.com/office/drawing/2014/main" id="{A652C32C-F848-09A1-2E5F-C817D67903F0}"/>
                </a:ext>
              </a:extLst>
            </p:cNvPr>
            <p:cNvSpPr txBox="1">
              <a:spLocks noChangeArrowheads="1"/>
            </p:cNvSpPr>
            <p:nvPr/>
          </p:nvSpPr>
          <p:spPr bwMode="auto">
            <a:xfrm>
              <a:off x="1728" y="2112"/>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1" name="Text Box 11">
              <a:extLst>
                <a:ext uri="{FF2B5EF4-FFF2-40B4-BE49-F238E27FC236}">
                  <a16:creationId xmlns:a16="http://schemas.microsoft.com/office/drawing/2014/main" id="{EF1F5CDB-A8C1-5B87-8FA2-2B8DFF70E641}"/>
                </a:ext>
              </a:extLst>
            </p:cNvPr>
            <p:cNvSpPr txBox="1">
              <a:spLocks noChangeArrowheads="1"/>
            </p:cNvSpPr>
            <p:nvPr/>
          </p:nvSpPr>
          <p:spPr bwMode="auto">
            <a:xfrm>
              <a:off x="720" y="2112"/>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2" name="Text Box 12">
              <a:extLst>
                <a:ext uri="{FF2B5EF4-FFF2-40B4-BE49-F238E27FC236}">
                  <a16:creationId xmlns:a16="http://schemas.microsoft.com/office/drawing/2014/main" id="{E3F3DE08-9B71-D7F0-11C2-1E9D79B8C70C}"/>
                </a:ext>
              </a:extLst>
            </p:cNvPr>
            <p:cNvSpPr txBox="1">
              <a:spLocks noChangeArrowheads="1"/>
            </p:cNvSpPr>
            <p:nvPr/>
          </p:nvSpPr>
          <p:spPr bwMode="auto">
            <a:xfrm>
              <a:off x="912" y="2593"/>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3" name="Text Box 13">
              <a:extLst>
                <a:ext uri="{FF2B5EF4-FFF2-40B4-BE49-F238E27FC236}">
                  <a16:creationId xmlns:a16="http://schemas.microsoft.com/office/drawing/2014/main" id="{06CD6161-5F57-4CDD-53B5-B8C2DAABB5FC}"/>
                </a:ext>
              </a:extLst>
            </p:cNvPr>
            <p:cNvSpPr txBox="1">
              <a:spLocks noChangeArrowheads="1"/>
            </p:cNvSpPr>
            <p:nvPr/>
          </p:nvSpPr>
          <p:spPr bwMode="auto">
            <a:xfrm>
              <a:off x="1489" y="1826"/>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4" name="Text Box 14">
              <a:extLst>
                <a:ext uri="{FF2B5EF4-FFF2-40B4-BE49-F238E27FC236}">
                  <a16:creationId xmlns:a16="http://schemas.microsoft.com/office/drawing/2014/main" id="{FBDF56C5-D72B-B981-E7A9-07E3A8D94496}"/>
                </a:ext>
              </a:extLst>
            </p:cNvPr>
            <p:cNvSpPr txBox="1">
              <a:spLocks noChangeArrowheads="1"/>
            </p:cNvSpPr>
            <p:nvPr/>
          </p:nvSpPr>
          <p:spPr bwMode="auto">
            <a:xfrm>
              <a:off x="1200" y="2352"/>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5" name="Text Box 15">
              <a:extLst>
                <a:ext uri="{FF2B5EF4-FFF2-40B4-BE49-F238E27FC236}">
                  <a16:creationId xmlns:a16="http://schemas.microsoft.com/office/drawing/2014/main" id="{2006D968-79B2-A933-28C6-B9120EAE1B0B}"/>
                </a:ext>
              </a:extLst>
            </p:cNvPr>
            <p:cNvSpPr txBox="1">
              <a:spLocks noChangeArrowheads="1"/>
            </p:cNvSpPr>
            <p:nvPr/>
          </p:nvSpPr>
          <p:spPr bwMode="auto">
            <a:xfrm>
              <a:off x="624" y="2930"/>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x</a:t>
              </a:r>
            </a:p>
          </p:txBody>
        </p:sp>
        <p:sp>
          <p:nvSpPr>
            <p:cNvPr id="17426" name="Text Box 16">
              <a:extLst>
                <a:ext uri="{FF2B5EF4-FFF2-40B4-BE49-F238E27FC236}">
                  <a16:creationId xmlns:a16="http://schemas.microsoft.com/office/drawing/2014/main" id="{0F0D574A-C67D-89B1-38EF-A2AD41AF800D}"/>
                </a:ext>
              </a:extLst>
            </p:cNvPr>
            <p:cNvSpPr txBox="1">
              <a:spLocks noChangeArrowheads="1"/>
            </p:cNvSpPr>
            <p:nvPr/>
          </p:nvSpPr>
          <p:spPr bwMode="auto">
            <a:xfrm>
              <a:off x="1564" y="3024"/>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27" name="Text Box 17">
              <a:extLst>
                <a:ext uri="{FF2B5EF4-FFF2-40B4-BE49-F238E27FC236}">
                  <a16:creationId xmlns:a16="http://schemas.microsoft.com/office/drawing/2014/main" id="{0E93F681-0338-1281-FFB1-13AD08F19EDD}"/>
                </a:ext>
              </a:extLst>
            </p:cNvPr>
            <p:cNvSpPr txBox="1">
              <a:spLocks noChangeArrowheads="1"/>
            </p:cNvSpPr>
            <p:nvPr/>
          </p:nvSpPr>
          <p:spPr bwMode="auto">
            <a:xfrm>
              <a:off x="1661" y="312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28" name="Text Box 18">
              <a:extLst>
                <a:ext uri="{FF2B5EF4-FFF2-40B4-BE49-F238E27FC236}">
                  <a16:creationId xmlns:a16="http://schemas.microsoft.com/office/drawing/2014/main" id="{6EFCEA5D-0A70-6624-A27E-D7DC41286895}"/>
                </a:ext>
              </a:extLst>
            </p:cNvPr>
            <p:cNvSpPr txBox="1">
              <a:spLocks noChangeArrowheads="1"/>
            </p:cNvSpPr>
            <p:nvPr/>
          </p:nvSpPr>
          <p:spPr bwMode="auto">
            <a:xfrm>
              <a:off x="1757" y="2930"/>
              <a:ext cx="28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29" name="Text Box 19">
              <a:extLst>
                <a:ext uri="{FF2B5EF4-FFF2-40B4-BE49-F238E27FC236}">
                  <a16:creationId xmlns:a16="http://schemas.microsoft.com/office/drawing/2014/main" id="{4149656C-A1BF-D460-ADB4-0CC1FAD0BD58}"/>
                </a:ext>
              </a:extLst>
            </p:cNvPr>
            <p:cNvSpPr txBox="1">
              <a:spLocks noChangeArrowheads="1"/>
            </p:cNvSpPr>
            <p:nvPr/>
          </p:nvSpPr>
          <p:spPr bwMode="auto">
            <a:xfrm>
              <a:off x="1248" y="3216"/>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0" name="Text Box 20">
              <a:extLst>
                <a:ext uri="{FF2B5EF4-FFF2-40B4-BE49-F238E27FC236}">
                  <a16:creationId xmlns:a16="http://schemas.microsoft.com/office/drawing/2014/main" id="{ADAE164E-578B-2C6C-2CBD-4F9A9538BA98}"/>
                </a:ext>
              </a:extLst>
            </p:cNvPr>
            <p:cNvSpPr txBox="1">
              <a:spLocks noChangeArrowheads="1"/>
            </p:cNvSpPr>
            <p:nvPr/>
          </p:nvSpPr>
          <p:spPr bwMode="auto">
            <a:xfrm>
              <a:off x="1757" y="3360"/>
              <a:ext cx="28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1" name="Text Box 21">
              <a:extLst>
                <a:ext uri="{FF2B5EF4-FFF2-40B4-BE49-F238E27FC236}">
                  <a16:creationId xmlns:a16="http://schemas.microsoft.com/office/drawing/2014/main" id="{27422F57-F4C3-9886-28A4-085BBEF5F79A}"/>
                </a:ext>
              </a:extLst>
            </p:cNvPr>
            <p:cNvSpPr txBox="1">
              <a:spLocks noChangeArrowheads="1"/>
            </p:cNvSpPr>
            <p:nvPr/>
          </p:nvSpPr>
          <p:spPr bwMode="auto">
            <a:xfrm>
              <a:off x="2276" y="3216"/>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dirty="0">
                  <a:latin typeface="Tahoma" panose="020B0604030504040204" pitchFamily="34" charset="0"/>
                </a:rPr>
                <a:t>o</a:t>
              </a:r>
            </a:p>
          </p:txBody>
        </p:sp>
        <p:sp>
          <p:nvSpPr>
            <p:cNvPr id="17432" name="Text Box 22">
              <a:extLst>
                <a:ext uri="{FF2B5EF4-FFF2-40B4-BE49-F238E27FC236}">
                  <a16:creationId xmlns:a16="http://schemas.microsoft.com/office/drawing/2014/main" id="{2DA7BDFC-0904-AE96-1B1B-EDAAC0023FC8}"/>
                </a:ext>
              </a:extLst>
            </p:cNvPr>
            <p:cNvSpPr txBox="1">
              <a:spLocks noChangeArrowheads="1"/>
            </p:cNvSpPr>
            <p:nvPr/>
          </p:nvSpPr>
          <p:spPr bwMode="auto">
            <a:xfrm>
              <a:off x="2420" y="2496"/>
              <a:ext cx="28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3" name="Text Box 23">
              <a:extLst>
                <a:ext uri="{FF2B5EF4-FFF2-40B4-BE49-F238E27FC236}">
                  <a16:creationId xmlns:a16="http://schemas.microsoft.com/office/drawing/2014/main" id="{C6C4EFE3-D307-1E2B-8F05-FDC9E1331DAF}"/>
                </a:ext>
              </a:extLst>
            </p:cNvPr>
            <p:cNvSpPr txBox="1">
              <a:spLocks noChangeArrowheads="1"/>
            </p:cNvSpPr>
            <p:nvPr/>
          </p:nvSpPr>
          <p:spPr bwMode="auto">
            <a:xfrm>
              <a:off x="2084" y="2880"/>
              <a:ext cx="28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4" name="Text Box 24">
              <a:extLst>
                <a:ext uri="{FF2B5EF4-FFF2-40B4-BE49-F238E27FC236}">
                  <a16:creationId xmlns:a16="http://schemas.microsoft.com/office/drawing/2014/main" id="{DA984AB0-9E37-AFFF-C856-CBDF0A5036A8}"/>
                </a:ext>
              </a:extLst>
            </p:cNvPr>
            <p:cNvSpPr txBox="1">
              <a:spLocks noChangeArrowheads="1"/>
            </p:cNvSpPr>
            <p:nvPr/>
          </p:nvSpPr>
          <p:spPr bwMode="auto">
            <a:xfrm>
              <a:off x="960" y="336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5" name="Text Box 25">
              <a:extLst>
                <a:ext uri="{FF2B5EF4-FFF2-40B4-BE49-F238E27FC236}">
                  <a16:creationId xmlns:a16="http://schemas.microsoft.com/office/drawing/2014/main" id="{A80DCFBF-69FD-4F05-2D62-9628EA44B131}"/>
                </a:ext>
              </a:extLst>
            </p:cNvPr>
            <p:cNvSpPr txBox="1">
              <a:spLocks noChangeArrowheads="1"/>
            </p:cNvSpPr>
            <p:nvPr/>
          </p:nvSpPr>
          <p:spPr bwMode="auto">
            <a:xfrm>
              <a:off x="1392" y="336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6" name="Text Box 26">
              <a:extLst>
                <a:ext uri="{FF2B5EF4-FFF2-40B4-BE49-F238E27FC236}">
                  <a16:creationId xmlns:a16="http://schemas.microsoft.com/office/drawing/2014/main" id="{E0486183-3B5F-19BE-A824-21DF363C4117}"/>
                </a:ext>
              </a:extLst>
            </p:cNvPr>
            <p:cNvSpPr txBox="1">
              <a:spLocks noChangeArrowheads="1"/>
            </p:cNvSpPr>
            <p:nvPr/>
          </p:nvSpPr>
          <p:spPr bwMode="auto">
            <a:xfrm>
              <a:off x="2468" y="2976"/>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7" name="Text Box 27">
              <a:extLst>
                <a:ext uri="{FF2B5EF4-FFF2-40B4-BE49-F238E27FC236}">
                  <a16:creationId xmlns:a16="http://schemas.microsoft.com/office/drawing/2014/main" id="{77A0680D-FC38-83A4-8C20-8396F7C6840F}"/>
                </a:ext>
              </a:extLst>
            </p:cNvPr>
            <p:cNvSpPr txBox="1">
              <a:spLocks noChangeArrowheads="1"/>
            </p:cNvSpPr>
            <p:nvPr/>
          </p:nvSpPr>
          <p:spPr bwMode="auto">
            <a:xfrm>
              <a:off x="2324" y="2737"/>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8" name="Text Box 28">
              <a:extLst>
                <a:ext uri="{FF2B5EF4-FFF2-40B4-BE49-F238E27FC236}">
                  <a16:creationId xmlns:a16="http://schemas.microsoft.com/office/drawing/2014/main" id="{E34285AE-F4EB-980A-B402-6097B61AE87D}"/>
                </a:ext>
              </a:extLst>
            </p:cNvPr>
            <p:cNvSpPr txBox="1">
              <a:spLocks noChangeArrowheads="1"/>
            </p:cNvSpPr>
            <p:nvPr/>
          </p:nvSpPr>
          <p:spPr bwMode="auto">
            <a:xfrm>
              <a:off x="2516" y="3407"/>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o</a:t>
              </a:r>
            </a:p>
          </p:txBody>
        </p:sp>
        <p:sp>
          <p:nvSpPr>
            <p:cNvPr id="17439" name="Line 29">
              <a:extLst>
                <a:ext uri="{FF2B5EF4-FFF2-40B4-BE49-F238E27FC236}">
                  <a16:creationId xmlns:a16="http://schemas.microsoft.com/office/drawing/2014/main" id="{3B30CE3A-FD55-1F92-88BC-FFF36D5E0BFF}"/>
                </a:ext>
              </a:extLst>
            </p:cNvPr>
            <p:cNvSpPr>
              <a:spLocks noChangeShapeType="1"/>
            </p:cNvSpPr>
            <p:nvPr/>
          </p:nvSpPr>
          <p:spPr bwMode="auto">
            <a:xfrm flipH="1" flipV="1">
              <a:off x="1680" y="2448"/>
              <a:ext cx="144" cy="192"/>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7440" name="Line 30">
              <a:extLst>
                <a:ext uri="{FF2B5EF4-FFF2-40B4-BE49-F238E27FC236}">
                  <a16:creationId xmlns:a16="http://schemas.microsoft.com/office/drawing/2014/main" id="{F37C2D02-D458-C982-87D3-196630FA778D}"/>
                </a:ext>
              </a:extLst>
            </p:cNvPr>
            <p:cNvSpPr>
              <a:spLocks noChangeShapeType="1"/>
            </p:cNvSpPr>
            <p:nvPr/>
          </p:nvSpPr>
          <p:spPr bwMode="auto">
            <a:xfrm>
              <a:off x="1680" y="2784"/>
              <a:ext cx="144" cy="192"/>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A949-F95D-73F7-E1DC-BEBBABA1EA7B}"/>
              </a:ext>
            </a:extLst>
          </p:cNvPr>
          <p:cNvSpPr>
            <a:spLocks noGrp="1"/>
          </p:cNvSpPr>
          <p:nvPr>
            <p:ph type="title"/>
          </p:nvPr>
        </p:nvSpPr>
        <p:spPr>
          <a:xfrm>
            <a:off x="3731801" y="320524"/>
            <a:ext cx="5748629" cy="576624"/>
          </a:xfrm>
        </p:spPr>
        <p:txBody>
          <a:bodyPr/>
          <a:lstStyle/>
          <a:p>
            <a:r>
              <a:rPr lang="en-US" b="1" dirty="0"/>
              <a:t>🖼️ Image Classification</a:t>
            </a:r>
            <a:br>
              <a:rPr lang="en-US" b="1" dirty="0"/>
            </a:br>
            <a:endParaRPr lang="en-IN" dirty="0"/>
          </a:p>
        </p:txBody>
      </p:sp>
      <p:sp>
        <p:nvSpPr>
          <p:cNvPr id="3" name="Content Placeholder 2">
            <a:extLst>
              <a:ext uri="{FF2B5EF4-FFF2-40B4-BE49-F238E27FC236}">
                <a16:creationId xmlns:a16="http://schemas.microsoft.com/office/drawing/2014/main" id="{65CF4443-DAB4-A19F-841B-D79827DDC2FC}"/>
              </a:ext>
            </a:extLst>
          </p:cNvPr>
          <p:cNvSpPr>
            <a:spLocks noGrp="1"/>
          </p:cNvSpPr>
          <p:nvPr>
            <p:ph idx="1"/>
          </p:nvPr>
        </p:nvSpPr>
        <p:spPr>
          <a:xfrm>
            <a:off x="329184" y="1253330"/>
            <a:ext cx="11024616" cy="5604669"/>
          </a:xfrm>
        </p:spPr>
        <p:txBody>
          <a:bodyPr>
            <a:normAutofit/>
          </a:bodyPr>
          <a:lstStyle/>
          <a:p>
            <a:r>
              <a:rPr lang="en-US" sz="2400" dirty="0"/>
              <a:t>Goal: Identify the </a:t>
            </a:r>
            <a:r>
              <a:rPr lang="en-US" sz="2400" b="1" dirty="0"/>
              <a:t>object or scene</a:t>
            </a:r>
            <a:r>
              <a:rPr lang="en-US" sz="2400" dirty="0"/>
              <a:t> in a digital image (e.g., cat, car, human)</a:t>
            </a:r>
          </a:p>
          <a:p>
            <a:r>
              <a:rPr lang="en-US" sz="2400" dirty="0"/>
              <a:t>Images are treated as </a:t>
            </a:r>
            <a:r>
              <a:rPr lang="en-US" sz="2400" b="1" dirty="0"/>
              <a:t>high-dimensional vectors</a:t>
            </a:r>
            <a:endParaRPr lang="en-US" sz="2400" dirty="0"/>
          </a:p>
          <a:p>
            <a:r>
              <a:rPr lang="en-US" sz="2400" dirty="0"/>
              <a:t>A </a:t>
            </a:r>
            <a:r>
              <a:rPr lang="en-US" sz="2400" b="1" dirty="0"/>
              <a:t>multinomial classification model</a:t>
            </a:r>
            <a:r>
              <a:rPr lang="en-US" sz="2400" dirty="0"/>
              <a:t> maps these vectors to specific categories</a:t>
            </a:r>
          </a:p>
          <a:p>
            <a:r>
              <a:rPr lang="en-US" sz="2400" dirty="0"/>
              <a:t>Example:</a:t>
            </a:r>
          </a:p>
          <a:p>
            <a:pPr lvl="1"/>
            <a:r>
              <a:rPr lang="en-US" sz="2400" dirty="0"/>
              <a:t>Classifying dog and cat images in </a:t>
            </a:r>
            <a:r>
              <a:rPr lang="en-US" sz="2400" b="1" dirty="0"/>
              <a:t>machine vision systems</a:t>
            </a:r>
            <a:endParaRPr lang="en-US" sz="2400" dirty="0"/>
          </a:p>
          <a:p>
            <a:r>
              <a:rPr lang="en-US" sz="2400" b="1" dirty="0"/>
              <a:t>State-of-the-art approach</a:t>
            </a:r>
            <a:r>
              <a:rPr lang="en-US" sz="2400" dirty="0"/>
              <a:t>:</a:t>
            </a:r>
          </a:p>
          <a:p>
            <a:pPr lvl="1"/>
            <a:r>
              <a:rPr lang="en-US" sz="2400" b="1" dirty="0"/>
              <a:t>Convolutional Neural Networks (CNNs)</a:t>
            </a:r>
            <a:endParaRPr lang="en-US" sz="2400" dirty="0"/>
          </a:p>
          <a:p>
            <a:endParaRPr lang="en-US" sz="2400" dirty="0"/>
          </a:p>
          <a:p>
            <a:r>
              <a:rPr lang="en-US" sz="2400" dirty="0"/>
              <a:t>Advanced use case:</a:t>
            </a:r>
          </a:p>
          <a:p>
            <a:pPr lvl="1"/>
            <a:r>
              <a:rPr lang="en-US" sz="2400" b="1" dirty="0"/>
              <a:t>Image Segmentation</a:t>
            </a:r>
            <a:r>
              <a:rPr lang="en-US" sz="2400" dirty="0"/>
              <a:t>:</a:t>
            </a:r>
          </a:p>
          <a:p>
            <a:pPr lvl="2"/>
            <a:r>
              <a:rPr lang="en-US" sz="2400" dirty="0"/>
              <a:t>Assigns labels to each pixel in the image</a:t>
            </a:r>
          </a:p>
          <a:p>
            <a:pPr lvl="2"/>
            <a:r>
              <a:rPr lang="en-US" sz="2400" dirty="0"/>
              <a:t>Defines meaningful image regions based on </a:t>
            </a:r>
            <a:r>
              <a:rPr lang="en-US" sz="2400" b="1" dirty="0"/>
              <a:t>visual features</a:t>
            </a:r>
            <a:endParaRPr lang="en-US" sz="2400" dirty="0"/>
          </a:p>
          <a:p>
            <a:endParaRPr lang="en-IN" sz="2400" dirty="0"/>
          </a:p>
        </p:txBody>
      </p:sp>
      <p:pic>
        <p:nvPicPr>
          <p:cNvPr id="3074" name="Picture 2" descr="image classification CNN model example">
            <a:extLst>
              <a:ext uri="{FF2B5EF4-FFF2-40B4-BE49-F238E27FC236}">
                <a16:creationId xmlns:a16="http://schemas.microsoft.com/office/drawing/2014/main" id="{11502BAB-3B3C-342B-DE5B-FAA724715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046" y="3062378"/>
            <a:ext cx="5588755" cy="216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27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3813516A-6082-0B94-9D1E-76387BCFD2D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DC6E3DD2-4DE9-4439-A811-9BD83F0E2BAE}" type="slidenum">
              <a:rPr lang="en-US" altLang="en-US" sz="1200">
                <a:latin typeface="Tahoma" panose="020B0604030504040204" pitchFamily="34" charset="0"/>
              </a:rPr>
              <a:pPr algn="r" eaLnBrk="1" hangingPunct="1">
                <a:spcBef>
                  <a:spcPct val="0"/>
                </a:spcBef>
                <a:buClrTx/>
                <a:buSzTx/>
                <a:buFontTx/>
                <a:buNone/>
              </a:pPr>
              <a:t>80</a:t>
            </a:fld>
            <a:endParaRPr lang="en-US" altLang="en-US" sz="1200">
              <a:latin typeface="Tahoma" panose="020B0604030504040204" pitchFamily="34" charset="0"/>
            </a:endParaRPr>
          </a:p>
        </p:txBody>
      </p:sp>
      <p:sp>
        <p:nvSpPr>
          <p:cNvPr id="19459" name="Rectangle 2">
            <a:extLst>
              <a:ext uri="{FF2B5EF4-FFF2-40B4-BE49-F238E27FC236}">
                <a16:creationId xmlns:a16="http://schemas.microsoft.com/office/drawing/2014/main" id="{84657EDF-31DA-1F98-2BC0-CF09E7A1811B}"/>
              </a:ext>
            </a:extLst>
          </p:cNvPr>
          <p:cNvSpPr>
            <a:spLocks noGrp="1" noChangeArrowheads="1"/>
          </p:cNvSpPr>
          <p:nvPr>
            <p:ph type="title" idx="4294967295"/>
          </p:nvPr>
        </p:nvSpPr>
        <p:spPr>
          <a:xfrm>
            <a:off x="3039102" y="285562"/>
            <a:ext cx="8380412" cy="523862"/>
          </a:xfrm>
          <a:noFill/>
        </p:spPr>
        <p:txBody>
          <a:bodyPr wrap="square" lIns="92075" tIns="46038" rIns="92075" bIns="46038">
            <a:spAutoFit/>
          </a:bodyPr>
          <a:lstStyle/>
          <a:p>
            <a:pPr eaLnBrk="1" hangingPunct="1"/>
            <a:r>
              <a:rPr lang="en-US" altLang="en-US" dirty="0"/>
              <a:t>Discriminative Classifiers</a:t>
            </a:r>
          </a:p>
        </p:txBody>
      </p:sp>
      <p:sp>
        <p:nvSpPr>
          <p:cNvPr id="19460" name="Rectangle 3">
            <a:extLst>
              <a:ext uri="{FF2B5EF4-FFF2-40B4-BE49-F238E27FC236}">
                <a16:creationId xmlns:a16="http://schemas.microsoft.com/office/drawing/2014/main" id="{559F71F7-8E79-57E1-46D3-496A20EA1303}"/>
              </a:ext>
            </a:extLst>
          </p:cNvPr>
          <p:cNvSpPr>
            <a:spLocks noGrp="1" noChangeArrowheads="1"/>
          </p:cNvSpPr>
          <p:nvPr>
            <p:ph type="body" idx="4294967295"/>
          </p:nvPr>
        </p:nvSpPr>
        <p:spPr>
          <a:xfrm>
            <a:off x="1752600" y="1371601"/>
            <a:ext cx="9572538" cy="3749361"/>
          </a:xfrm>
          <a:noFill/>
        </p:spPr>
        <p:txBody>
          <a:bodyPr wrap="square" lIns="92075" tIns="46038" rIns="92075" bIns="46038">
            <a:spAutoFit/>
          </a:bodyPr>
          <a:lstStyle/>
          <a:p>
            <a:pPr eaLnBrk="1" hangingPunct="1">
              <a:lnSpc>
                <a:spcPct val="90000"/>
              </a:lnSpc>
            </a:pPr>
            <a:r>
              <a:rPr lang="en-US" altLang="en-US" sz="2400" dirty="0"/>
              <a:t>Advantages</a:t>
            </a:r>
          </a:p>
          <a:p>
            <a:pPr lvl="1" eaLnBrk="1" hangingPunct="1">
              <a:lnSpc>
                <a:spcPct val="90000"/>
              </a:lnSpc>
            </a:pPr>
            <a:r>
              <a:rPr lang="en-US" altLang="en-US" sz="2400" dirty="0"/>
              <a:t>Prediction accuracy is generally high </a:t>
            </a:r>
          </a:p>
          <a:p>
            <a:pPr lvl="2" eaLnBrk="1" hangingPunct="1">
              <a:lnSpc>
                <a:spcPct val="90000"/>
              </a:lnSpc>
            </a:pPr>
            <a:r>
              <a:rPr lang="en-US" altLang="en-US" dirty="0">
                <a:solidFill>
                  <a:schemeClr val="folHlink"/>
                </a:solidFill>
              </a:rPr>
              <a:t>As compared to Bayesian methods – in general</a:t>
            </a:r>
          </a:p>
          <a:p>
            <a:pPr lvl="1" eaLnBrk="1" hangingPunct="1">
              <a:lnSpc>
                <a:spcPct val="90000"/>
              </a:lnSpc>
            </a:pPr>
            <a:r>
              <a:rPr lang="en-US" altLang="en-US" sz="2400" dirty="0"/>
              <a:t>Robust, works when training examples contain errors</a:t>
            </a:r>
          </a:p>
          <a:p>
            <a:pPr lvl="1" eaLnBrk="1" hangingPunct="1">
              <a:lnSpc>
                <a:spcPct val="90000"/>
              </a:lnSpc>
            </a:pPr>
            <a:r>
              <a:rPr lang="en-US" altLang="en-US" sz="2400" dirty="0"/>
              <a:t>Fast evaluation of the learned target function</a:t>
            </a:r>
          </a:p>
          <a:p>
            <a:pPr lvl="2" eaLnBrk="1" hangingPunct="1">
              <a:lnSpc>
                <a:spcPct val="90000"/>
              </a:lnSpc>
            </a:pPr>
            <a:r>
              <a:rPr lang="en-US" altLang="en-US" dirty="0">
                <a:solidFill>
                  <a:schemeClr val="folHlink"/>
                </a:solidFill>
              </a:rPr>
              <a:t>Bayesian networks are normally slow </a:t>
            </a:r>
          </a:p>
          <a:p>
            <a:pPr eaLnBrk="1" hangingPunct="1">
              <a:lnSpc>
                <a:spcPct val="90000"/>
              </a:lnSpc>
            </a:pPr>
            <a:r>
              <a:rPr lang="en-US" altLang="en-US" sz="2400" dirty="0"/>
              <a:t>Criticism</a:t>
            </a:r>
          </a:p>
          <a:p>
            <a:pPr lvl="1" eaLnBrk="1" hangingPunct="1">
              <a:lnSpc>
                <a:spcPct val="90000"/>
              </a:lnSpc>
            </a:pPr>
            <a:r>
              <a:rPr lang="en-US" altLang="en-US" sz="2400" dirty="0"/>
              <a:t>Long training time</a:t>
            </a:r>
          </a:p>
          <a:p>
            <a:pPr lvl="1" eaLnBrk="1" hangingPunct="1">
              <a:lnSpc>
                <a:spcPct val="90000"/>
              </a:lnSpc>
            </a:pPr>
            <a:r>
              <a:rPr lang="en-US" altLang="en-US" sz="2400" dirty="0"/>
              <a:t>Difficult to understand the learned function (weights)</a:t>
            </a:r>
          </a:p>
          <a:p>
            <a:pPr lvl="2" eaLnBrk="1" hangingPunct="1">
              <a:lnSpc>
                <a:spcPct val="90000"/>
              </a:lnSpc>
            </a:pPr>
            <a:r>
              <a:rPr lang="en-US" altLang="en-US" dirty="0">
                <a:solidFill>
                  <a:schemeClr val="folHlink"/>
                </a:solidFill>
              </a:rPr>
              <a:t>Bayesian networks can be used easily for pattern discovery</a:t>
            </a:r>
          </a:p>
          <a:p>
            <a:pPr lvl="1" eaLnBrk="1" hangingPunct="1">
              <a:lnSpc>
                <a:spcPct val="90000"/>
              </a:lnSpc>
            </a:pPr>
            <a:r>
              <a:rPr lang="en-US" altLang="en-US" sz="2400" dirty="0"/>
              <a:t>Not easy to incorporate domain knowledge</a:t>
            </a:r>
          </a:p>
          <a:p>
            <a:pPr lvl="2" eaLnBrk="1" hangingPunct="1">
              <a:lnSpc>
                <a:spcPct val="90000"/>
              </a:lnSpc>
            </a:pPr>
            <a:r>
              <a:rPr lang="en-US" altLang="en-US" dirty="0">
                <a:solidFill>
                  <a:schemeClr val="folHlink"/>
                </a:solidFill>
              </a:rPr>
              <a:t>Easy in the form of priors on the data or distributions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468E3051-49C1-EA45-F22F-7A105575C588}"/>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81</a:t>
            </a:fld>
            <a:endParaRPr lang="en-US" altLang="en-US" sz="1200">
              <a:latin typeface="Tahoma" panose="020B0604030504040204" pitchFamily="34" charset="0"/>
            </a:endParaRPr>
          </a:p>
        </p:txBody>
      </p:sp>
      <p:sp>
        <p:nvSpPr>
          <p:cNvPr id="21507" name="Rectangle 2">
            <a:extLst>
              <a:ext uri="{FF2B5EF4-FFF2-40B4-BE49-F238E27FC236}">
                <a16:creationId xmlns:a16="http://schemas.microsoft.com/office/drawing/2014/main" id="{A83FD176-6CD7-F9CC-7540-CB570FBA14D6}"/>
              </a:ext>
            </a:extLst>
          </p:cNvPr>
          <p:cNvSpPr>
            <a:spLocks noGrp="1" noChangeArrowheads="1"/>
          </p:cNvSpPr>
          <p:nvPr>
            <p:ph type="title"/>
          </p:nvPr>
        </p:nvSpPr>
        <p:spPr>
          <a:xfrm>
            <a:off x="2971800" y="337132"/>
            <a:ext cx="8534400" cy="390748"/>
          </a:xfrm>
        </p:spPr>
        <p:txBody>
          <a:bodyPr/>
          <a:lstStyle/>
          <a:p>
            <a:pPr eaLnBrk="1" hangingPunct="1"/>
            <a:r>
              <a:rPr lang="en-US" altLang="en-US" dirty="0"/>
              <a:t>SVM—Support Vector Machines</a:t>
            </a:r>
          </a:p>
        </p:txBody>
      </p:sp>
      <p:sp>
        <p:nvSpPr>
          <p:cNvPr id="21508" name="Rectangle 3">
            <a:extLst>
              <a:ext uri="{FF2B5EF4-FFF2-40B4-BE49-F238E27FC236}">
                <a16:creationId xmlns:a16="http://schemas.microsoft.com/office/drawing/2014/main" id="{9B2E5DDD-F4C3-2D48-C03C-08B7E30032FE}"/>
              </a:ext>
            </a:extLst>
          </p:cNvPr>
          <p:cNvSpPr>
            <a:spLocks noGrp="1" noChangeArrowheads="1"/>
          </p:cNvSpPr>
          <p:nvPr>
            <p:ph type="body" idx="1"/>
          </p:nvPr>
        </p:nvSpPr>
        <p:spPr>
          <a:xfrm>
            <a:off x="875653" y="1065238"/>
            <a:ext cx="10081649" cy="5188327"/>
          </a:xfrm>
        </p:spPr>
        <p:txBody>
          <a:bodyPr/>
          <a:lstStyle/>
          <a:p>
            <a:pPr marL="342900" indent="-342900" algn="just" eaLnBrk="1" hangingPunct="1">
              <a:lnSpc>
                <a:spcPct val="110000"/>
              </a:lnSpc>
              <a:buFont typeface="Arial" panose="020B0604020202020204" pitchFamily="34" charset="0"/>
              <a:buChar char="•"/>
            </a:pPr>
            <a:r>
              <a:rPr lang="en-US" altLang="en-US" sz="2400" dirty="0"/>
              <a:t>A relatively new classification method for both </a:t>
            </a:r>
            <a:r>
              <a:rPr lang="en-US" altLang="en-US" sz="2400" u="sng" dirty="0"/>
              <a:t>linear and nonlinear</a:t>
            </a:r>
            <a:r>
              <a:rPr lang="en-US" altLang="en-US" sz="2400" dirty="0"/>
              <a:t> data</a:t>
            </a:r>
          </a:p>
          <a:p>
            <a:pPr marL="342900" indent="-342900" algn="just" eaLnBrk="1" hangingPunct="1">
              <a:lnSpc>
                <a:spcPct val="110000"/>
              </a:lnSpc>
              <a:buFont typeface="Arial" panose="020B0604020202020204" pitchFamily="34" charset="0"/>
              <a:buChar char="•"/>
            </a:pPr>
            <a:r>
              <a:rPr lang="en-US" altLang="en-US" sz="2400" dirty="0"/>
              <a:t>It uses a </a:t>
            </a:r>
            <a:r>
              <a:rPr lang="en-US" altLang="en-US" sz="2400" u="sng" dirty="0"/>
              <a:t>nonlinear mapping</a:t>
            </a:r>
            <a:r>
              <a:rPr lang="en-US" altLang="en-US" sz="2400" dirty="0"/>
              <a:t> to transform the original training data into a higher dimension</a:t>
            </a:r>
          </a:p>
          <a:p>
            <a:pPr marL="342900" indent="-342900" algn="just" eaLnBrk="1" hangingPunct="1">
              <a:lnSpc>
                <a:spcPct val="110000"/>
              </a:lnSpc>
              <a:buFont typeface="Arial" panose="020B0604020202020204" pitchFamily="34" charset="0"/>
              <a:buChar char="•"/>
            </a:pPr>
            <a:r>
              <a:rPr lang="en-US" altLang="en-US" sz="2400" dirty="0"/>
              <a:t>With the new dimension, it searches for the linear optimal separating </a:t>
            </a:r>
            <a:r>
              <a:rPr lang="en-US" altLang="en-US" sz="2400" b="1" dirty="0"/>
              <a:t>hyperplane</a:t>
            </a:r>
            <a:r>
              <a:rPr lang="en-US" altLang="en-US" sz="2400" dirty="0"/>
              <a:t> (i.e., “</a:t>
            </a:r>
            <a:r>
              <a:rPr lang="en-US" altLang="en-US" sz="2400" dirty="0">
                <a:solidFill>
                  <a:srgbClr val="FF0000"/>
                </a:solidFill>
              </a:rPr>
              <a:t>decision boundary</a:t>
            </a:r>
            <a:r>
              <a:rPr lang="en-US" altLang="en-US" sz="2400" dirty="0"/>
              <a:t>”)</a:t>
            </a:r>
          </a:p>
          <a:p>
            <a:pPr marL="342900" indent="-342900" algn="just" eaLnBrk="1" hangingPunct="1">
              <a:lnSpc>
                <a:spcPct val="110000"/>
              </a:lnSpc>
              <a:buFont typeface="Arial" panose="020B0604020202020204" pitchFamily="34" charset="0"/>
              <a:buChar char="•"/>
            </a:pPr>
            <a:r>
              <a:rPr lang="en-US" altLang="en-US" sz="2400" dirty="0"/>
              <a:t>With an appropriate nonlinear mapping to a sufficiently high dimension, data from two classes can always be separated by a hyperplane</a:t>
            </a:r>
          </a:p>
          <a:p>
            <a:pPr marL="342900" indent="-342900" algn="just" eaLnBrk="1" hangingPunct="1">
              <a:lnSpc>
                <a:spcPct val="110000"/>
              </a:lnSpc>
              <a:buFont typeface="Arial" panose="020B0604020202020204" pitchFamily="34" charset="0"/>
              <a:buChar char="•"/>
            </a:pPr>
            <a:r>
              <a:rPr lang="en-US" altLang="en-US" sz="2400" dirty="0"/>
              <a:t>SVM finds this hyperplane using </a:t>
            </a:r>
            <a:r>
              <a:rPr lang="en-US" altLang="en-US" sz="2400" b="1" dirty="0"/>
              <a:t>support vectors</a:t>
            </a:r>
            <a:r>
              <a:rPr lang="en-US" altLang="en-US" sz="2400" dirty="0"/>
              <a:t> (“essential” training tuples) and </a:t>
            </a:r>
            <a:r>
              <a:rPr lang="en-US" altLang="en-US" sz="2400" b="1" dirty="0"/>
              <a:t>margins</a:t>
            </a:r>
            <a:r>
              <a:rPr lang="en-US" altLang="en-US" sz="2400" dirty="0"/>
              <a:t> (defined by the support vectors)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Slide Number Placeholder 5">
            <a:extLst>
              <a:ext uri="{FF2B5EF4-FFF2-40B4-BE49-F238E27FC236}">
                <a16:creationId xmlns:a16="http://schemas.microsoft.com/office/drawing/2014/main" id="{FE325FB0-67A7-504F-C627-095B241B069B}"/>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82</a:t>
            </a:fld>
            <a:endParaRPr lang="en-US" altLang="en-US" sz="1200">
              <a:latin typeface="Tahoma" panose="020B0604030504040204" pitchFamily="34" charset="0"/>
            </a:endParaRPr>
          </a:p>
        </p:txBody>
      </p:sp>
      <p:sp>
        <p:nvSpPr>
          <p:cNvPr id="23555" name="Rectangle 2">
            <a:extLst>
              <a:ext uri="{FF2B5EF4-FFF2-40B4-BE49-F238E27FC236}">
                <a16:creationId xmlns:a16="http://schemas.microsoft.com/office/drawing/2014/main" id="{C22C57A8-723F-2702-EF35-3BFD08264E8E}"/>
              </a:ext>
            </a:extLst>
          </p:cNvPr>
          <p:cNvSpPr>
            <a:spLocks noGrp="1" noChangeArrowheads="1"/>
          </p:cNvSpPr>
          <p:nvPr>
            <p:ph type="title"/>
          </p:nvPr>
        </p:nvSpPr>
        <p:spPr>
          <a:xfrm>
            <a:off x="3158253" y="396193"/>
            <a:ext cx="5875493" cy="510224"/>
          </a:xfrm>
        </p:spPr>
        <p:txBody>
          <a:bodyPr/>
          <a:lstStyle/>
          <a:p>
            <a:pPr eaLnBrk="1" hangingPunct="1"/>
            <a:r>
              <a:rPr lang="en-US" altLang="en-US" dirty="0"/>
              <a:t>SVM—History and Applications</a:t>
            </a:r>
          </a:p>
        </p:txBody>
      </p:sp>
      <p:sp>
        <p:nvSpPr>
          <p:cNvPr id="23556" name="Rectangle 3">
            <a:extLst>
              <a:ext uri="{FF2B5EF4-FFF2-40B4-BE49-F238E27FC236}">
                <a16:creationId xmlns:a16="http://schemas.microsoft.com/office/drawing/2014/main" id="{0FAF44DA-4FB0-52AE-F8E9-432FE85643C1}"/>
              </a:ext>
            </a:extLst>
          </p:cNvPr>
          <p:cNvSpPr>
            <a:spLocks noGrp="1" noChangeArrowheads="1"/>
          </p:cNvSpPr>
          <p:nvPr>
            <p:ph type="body" idx="1"/>
          </p:nvPr>
        </p:nvSpPr>
        <p:spPr>
          <a:xfrm>
            <a:off x="1046135" y="1115879"/>
            <a:ext cx="9484963" cy="4282391"/>
          </a:xfrm>
        </p:spPr>
        <p:txBody>
          <a:bodyPr/>
          <a:lstStyle/>
          <a:p>
            <a:pPr marL="342900" indent="-342900" algn="just" eaLnBrk="1" hangingPunct="1">
              <a:lnSpc>
                <a:spcPct val="130000"/>
              </a:lnSpc>
              <a:buFont typeface="Arial" panose="020B0604020202020204" pitchFamily="34" charset="0"/>
              <a:buChar char="•"/>
            </a:pPr>
            <a:r>
              <a:rPr lang="en-US" altLang="en-US" sz="2400" dirty="0" err="1"/>
              <a:t>Vapnik</a:t>
            </a:r>
            <a:r>
              <a:rPr lang="en-US" altLang="en-US" sz="2400" dirty="0"/>
              <a:t> and colleagues (1992)—groundwork from </a:t>
            </a:r>
            <a:r>
              <a:rPr lang="en-US" altLang="en-US" sz="2400" dirty="0" err="1"/>
              <a:t>Vapnik</a:t>
            </a:r>
            <a:r>
              <a:rPr lang="en-US" altLang="en-US" sz="2400" dirty="0"/>
              <a:t> &amp; </a:t>
            </a:r>
            <a:r>
              <a:rPr lang="en-US" altLang="en-US" sz="2400" dirty="0" err="1"/>
              <a:t>Chervonenkis</a:t>
            </a:r>
            <a:r>
              <a:rPr lang="en-US" altLang="en-US" sz="2400" dirty="0"/>
              <a:t>’ statistical learning theory in 1960s</a:t>
            </a:r>
          </a:p>
          <a:p>
            <a:pPr marL="342900" indent="-342900" algn="just" eaLnBrk="1" hangingPunct="1">
              <a:lnSpc>
                <a:spcPct val="130000"/>
              </a:lnSpc>
              <a:buFont typeface="Arial" panose="020B0604020202020204" pitchFamily="34" charset="0"/>
              <a:buChar char="•"/>
            </a:pPr>
            <a:r>
              <a:rPr lang="en-US" altLang="en-US" sz="2400" u="sng" dirty="0"/>
              <a:t>Features</a:t>
            </a:r>
            <a:r>
              <a:rPr lang="en-US" altLang="en-US" sz="2400" dirty="0"/>
              <a:t>: training can be slow but accuracy is high owing to their ability to model complex nonlinear decision boundaries (margin maximization</a:t>
            </a:r>
            <a:r>
              <a:rPr lang="en-US" altLang="en-US" sz="2000" dirty="0"/>
              <a:t>)</a:t>
            </a:r>
          </a:p>
          <a:p>
            <a:pPr marL="342900" indent="-342900" algn="just" eaLnBrk="1" hangingPunct="1">
              <a:lnSpc>
                <a:spcPct val="130000"/>
              </a:lnSpc>
              <a:buFont typeface="Arial" panose="020B0604020202020204" pitchFamily="34" charset="0"/>
              <a:buChar char="•"/>
            </a:pPr>
            <a:r>
              <a:rPr lang="en-US" altLang="en-US" sz="2400" u="sng" dirty="0"/>
              <a:t>Used for</a:t>
            </a:r>
            <a:r>
              <a:rPr lang="en-US" altLang="en-US" sz="2400" dirty="0"/>
              <a:t>: classification and numeric prediction</a:t>
            </a:r>
          </a:p>
          <a:p>
            <a:pPr marL="342900" indent="-342900" algn="just" eaLnBrk="1" hangingPunct="1">
              <a:lnSpc>
                <a:spcPct val="130000"/>
              </a:lnSpc>
              <a:buFont typeface="Arial" panose="020B0604020202020204" pitchFamily="34" charset="0"/>
              <a:buChar char="•"/>
            </a:pPr>
            <a:r>
              <a:rPr lang="en-US" altLang="en-US" sz="2400" u="sng" dirty="0"/>
              <a:t>Applications</a:t>
            </a:r>
            <a:r>
              <a:rPr lang="en-US" altLang="en-US" sz="2400" dirty="0"/>
              <a:t>: </a:t>
            </a:r>
          </a:p>
          <a:p>
            <a:pPr marL="757489" lvl="1" indent="-342900" algn="just" eaLnBrk="1" hangingPunct="1">
              <a:lnSpc>
                <a:spcPct val="130000"/>
              </a:lnSpc>
              <a:buFont typeface="Arial" panose="020B0604020202020204" pitchFamily="34" charset="0"/>
              <a:buChar char="•"/>
            </a:pPr>
            <a:r>
              <a:rPr lang="en-US" altLang="en-US" sz="2400" dirty="0"/>
              <a:t>handwritten digit recognition, object recognition, speaker identification, benchmarking time-series prediction tests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6158C51A-A423-1B5C-2D9E-4F07DBCE8B1C}"/>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83</a:t>
            </a:fld>
            <a:endParaRPr lang="en-US" altLang="en-US" sz="1200">
              <a:latin typeface="Tahoma" panose="020B0604030504040204" pitchFamily="34" charset="0"/>
            </a:endParaRPr>
          </a:p>
        </p:txBody>
      </p:sp>
      <p:sp>
        <p:nvSpPr>
          <p:cNvPr id="25603" name="Rectangle 1026">
            <a:extLst>
              <a:ext uri="{FF2B5EF4-FFF2-40B4-BE49-F238E27FC236}">
                <a16:creationId xmlns:a16="http://schemas.microsoft.com/office/drawing/2014/main" id="{7E7F12B6-71AF-AF9E-59DF-9586BC5717A9}"/>
              </a:ext>
            </a:extLst>
          </p:cNvPr>
          <p:cNvSpPr>
            <a:spLocks noGrp="1" noChangeArrowheads="1"/>
          </p:cNvSpPr>
          <p:nvPr>
            <p:ph type="title"/>
          </p:nvPr>
        </p:nvSpPr>
        <p:spPr>
          <a:xfrm>
            <a:off x="3416135" y="379878"/>
            <a:ext cx="8610600" cy="483723"/>
          </a:xfrm>
          <a:noFill/>
        </p:spPr>
        <p:txBody>
          <a:bodyPr wrap="square" lIns="92075" tIns="46038" rIns="92075" bIns="46038">
            <a:spAutoFit/>
          </a:bodyPr>
          <a:lstStyle/>
          <a:p>
            <a:pPr eaLnBrk="1" hangingPunct="1"/>
            <a:r>
              <a:rPr lang="en-US" altLang="en-US" dirty="0"/>
              <a:t>SVM—General Philosophy</a:t>
            </a:r>
          </a:p>
        </p:txBody>
      </p:sp>
      <p:grpSp>
        <p:nvGrpSpPr>
          <p:cNvPr id="25604" name="Group 1027">
            <a:extLst>
              <a:ext uri="{FF2B5EF4-FFF2-40B4-BE49-F238E27FC236}">
                <a16:creationId xmlns:a16="http://schemas.microsoft.com/office/drawing/2014/main" id="{856C0A04-2488-6198-7EF3-7371F8444BB8}"/>
              </a:ext>
            </a:extLst>
          </p:cNvPr>
          <p:cNvGrpSpPr>
            <a:grpSpLocks/>
          </p:cNvGrpSpPr>
          <p:nvPr/>
        </p:nvGrpSpPr>
        <p:grpSpPr bwMode="auto">
          <a:xfrm>
            <a:off x="2058988" y="2057400"/>
            <a:ext cx="4114800" cy="2667000"/>
            <a:chOff x="337" y="1296"/>
            <a:chExt cx="2592" cy="1680"/>
          </a:xfrm>
        </p:grpSpPr>
        <p:sp>
          <p:nvSpPr>
            <p:cNvPr id="25654" name="Oval 1028">
              <a:extLst>
                <a:ext uri="{FF2B5EF4-FFF2-40B4-BE49-F238E27FC236}">
                  <a16:creationId xmlns:a16="http://schemas.microsoft.com/office/drawing/2014/main" id="{5F6369AC-9C44-BE09-76DE-B46D558A9B5D}"/>
                </a:ext>
              </a:extLst>
            </p:cNvPr>
            <p:cNvSpPr>
              <a:spLocks noChangeArrowheads="1"/>
            </p:cNvSpPr>
            <p:nvPr/>
          </p:nvSpPr>
          <p:spPr bwMode="auto">
            <a:xfrm>
              <a:off x="760"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5" name="Oval 1029">
              <a:extLst>
                <a:ext uri="{FF2B5EF4-FFF2-40B4-BE49-F238E27FC236}">
                  <a16:creationId xmlns:a16="http://schemas.microsoft.com/office/drawing/2014/main" id="{91E89902-9BDC-F9EC-C5F5-BB464AC42BCE}"/>
                </a:ext>
              </a:extLst>
            </p:cNvPr>
            <p:cNvSpPr>
              <a:spLocks noChangeArrowheads="1"/>
            </p:cNvSpPr>
            <p:nvPr/>
          </p:nvSpPr>
          <p:spPr bwMode="auto">
            <a:xfrm>
              <a:off x="813"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6" name="Oval 1030">
              <a:extLst>
                <a:ext uri="{FF2B5EF4-FFF2-40B4-BE49-F238E27FC236}">
                  <a16:creationId xmlns:a16="http://schemas.microsoft.com/office/drawing/2014/main" id="{25684808-8839-1AD9-2871-A0905C0C92B4}"/>
                </a:ext>
              </a:extLst>
            </p:cNvPr>
            <p:cNvSpPr>
              <a:spLocks noChangeArrowheads="1"/>
            </p:cNvSpPr>
            <p:nvPr/>
          </p:nvSpPr>
          <p:spPr bwMode="auto">
            <a:xfrm>
              <a:off x="522"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7" name="Oval 1031">
              <a:extLst>
                <a:ext uri="{FF2B5EF4-FFF2-40B4-BE49-F238E27FC236}">
                  <a16:creationId xmlns:a16="http://schemas.microsoft.com/office/drawing/2014/main" id="{C4A3434E-F2C6-2347-CAD6-B63E6FDC4BA6}"/>
                </a:ext>
              </a:extLst>
            </p:cNvPr>
            <p:cNvSpPr>
              <a:spLocks noChangeArrowheads="1"/>
            </p:cNvSpPr>
            <p:nvPr/>
          </p:nvSpPr>
          <p:spPr bwMode="auto">
            <a:xfrm>
              <a:off x="681"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8" name="Oval 1032">
              <a:extLst>
                <a:ext uri="{FF2B5EF4-FFF2-40B4-BE49-F238E27FC236}">
                  <a16:creationId xmlns:a16="http://schemas.microsoft.com/office/drawing/2014/main" id="{F6496E9D-435F-3FFA-A03A-F7E6B5EE2E23}"/>
                </a:ext>
              </a:extLst>
            </p:cNvPr>
            <p:cNvSpPr>
              <a:spLocks noChangeArrowheads="1"/>
            </p:cNvSpPr>
            <p:nvPr/>
          </p:nvSpPr>
          <p:spPr bwMode="auto">
            <a:xfrm>
              <a:off x="945"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9" name="Oval 1033">
              <a:extLst>
                <a:ext uri="{FF2B5EF4-FFF2-40B4-BE49-F238E27FC236}">
                  <a16:creationId xmlns:a16="http://schemas.microsoft.com/office/drawing/2014/main" id="{CF55FC7E-6F30-C78E-86E3-0F0CBF59CC51}"/>
                </a:ext>
              </a:extLst>
            </p:cNvPr>
            <p:cNvSpPr>
              <a:spLocks noChangeArrowheads="1"/>
            </p:cNvSpPr>
            <p:nvPr/>
          </p:nvSpPr>
          <p:spPr bwMode="auto">
            <a:xfrm>
              <a:off x="840" y="2048"/>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0" name="Oval 1034">
              <a:extLst>
                <a:ext uri="{FF2B5EF4-FFF2-40B4-BE49-F238E27FC236}">
                  <a16:creationId xmlns:a16="http://schemas.microsoft.com/office/drawing/2014/main" id="{01C812B1-F518-6E26-F6C1-94D978F85F83}"/>
                </a:ext>
              </a:extLst>
            </p:cNvPr>
            <p:cNvSpPr>
              <a:spLocks noChangeArrowheads="1"/>
            </p:cNvSpPr>
            <p:nvPr/>
          </p:nvSpPr>
          <p:spPr bwMode="auto">
            <a:xfrm>
              <a:off x="972" y="2269"/>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1" name="Oval 1035">
              <a:extLst>
                <a:ext uri="{FF2B5EF4-FFF2-40B4-BE49-F238E27FC236}">
                  <a16:creationId xmlns:a16="http://schemas.microsoft.com/office/drawing/2014/main" id="{195AC581-A6D4-94A8-4FD6-DCC361A7429F}"/>
                </a:ext>
              </a:extLst>
            </p:cNvPr>
            <p:cNvSpPr>
              <a:spLocks noChangeArrowheads="1"/>
            </p:cNvSpPr>
            <p:nvPr/>
          </p:nvSpPr>
          <p:spPr bwMode="auto">
            <a:xfrm>
              <a:off x="998"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2" name="Oval 1036">
              <a:extLst>
                <a:ext uri="{FF2B5EF4-FFF2-40B4-BE49-F238E27FC236}">
                  <a16:creationId xmlns:a16="http://schemas.microsoft.com/office/drawing/2014/main" id="{1BCCEA9D-D60E-FE76-344F-FF41873E8BD4}"/>
                </a:ext>
              </a:extLst>
            </p:cNvPr>
            <p:cNvSpPr>
              <a:spLocks noChangeArrowheads="1"/>
            </p:cNvSpPr>
            <p:nvPr/>
          </p:nvSpPr>
          <p:spPr bwMode="auto">
            <a:xfrm>
              <a:off x="1104"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3" name="Oval 1037">
              <a:extLst>
                <a:ext uri="{FF2B5EF4-FFF2-40B4-BE49-F238E27FC236}">
                  <a16:creationId xmlns:a16="http://schemas.microsoft.com/office/drawing/2014/main" id="{2766CB6D-1539-63B8-39E5-0036C57389A8}"/>
                </a:ext>
              </a:extLst>
            </p:cNvPr>
            <p:cNvSpPr>
              <a:spLocks noChangeArrowheads="1"/>
            </p:cNvSpPr>
            <p:nvPr/>
          </p:nvSpPr>
          <p:spPr bwMode="auto">
            <a:xfrm>
              <a:off x="1183"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4" name="Oval 1038">
              <a:extLst>
                <a:ext uri="{FF2B5EF4-FFF2-40B4-BE49-F238E27FC236}">
                  <a16:creationId xmlns:a16="http://schemas.microsoft.com/office/drawing/2014/main" id="{503C4C25-08C5-C3FB-B7E3-5A34763011B1}"/>
                </a:ext>
              </a:extLst>
            </p:cNvPr>
            <p:cNvSpPr>
              <a:spLocks noChangeArrowheads="1"/>
            </p:cNvSpPr>
            <p:nvPr/>
          </p:nvSpPr>
          <p:spPr bwMode="auto">
            <a:xfrm>
              <a:off x="1051"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5" name="Oval 1039">
              <a:extLst>
                <a:ext uri="{FF2B5EF4-FFF2-40B4-BE49-F238E27FC236}">
                  <a16:creationId xmlns:a16="http://schemas.microsoft.com/office/drawing/2014/main" id="{22FC448D-2330-7040-340D-4F810D8D7329}"/>
                </a:ext>
              </a:extLst>
            </p:cNvPr>
            <p:cNvSpPr>
              <a:spLocks noChangeArrowheads="1"/>
            </p:cNvSpPr>
            <p:nvPr/>
          </p:nvSpPr>
          <p:spPr bwMode="auto">
            <a:xfrm>
              <a:off x="1369" y="2578"/>
              <a:ext cx="52"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6" name="Oval 1040">
              <a:extLst>
                <a:ext uri="{FF2B5EF4-FFF2-40B4-BE49-F238E27FC236}">
                  <a16:creationId xmlns:a16="http://schemas.microsoft.com/office/drawing/2014/main" id="{3D49E35B-D6BB-1D7E-3F2A-4A729BEDBC58}"/>
                </a:ext>
              </a:extLst>
            </p:cNvPr>
            <p:cNvSpPr>
              <a:spLocks noChangeArrowheads="1"/>
            </p:cNvSpPr>
            <p:nvPr/>
          </p:nvSpPr>
          <p:spPr bwMode="auto">
            <a:xfrm>
              <a:off x="1025"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grpSp>
          <p:nvGrpSpPr>
            <p:cNvPr id="25667" name="Group 1041">
              <a:extLst>
                <a:ext uri="{FF2B5EF4-FFF2-40B4-BE49-F238E27FC236}">
                  <a16:creationId xmlns:a16="http://schemas.microsoft.com/office/drawing/2014/main" id="{AAB0245B-6CB1-A471-91EF-BB353CDA7AD4}"/>
                </a:ext>
              </a:extLst>
            </p:cNvPr>
            <p:cNvGrpSpPr>
              <a:grpSpLocks/>
            </p:cNvGrpSpPr>
            <p:nvPr/>
          </p:nvGrpSpPr>
          <p:grpSpPr bwMode="auto">
            <a:xfrm>
              <a:off x="1712" y="1473"/>
              <a:ext cx="741" cy="1061"/>
              <a:chOff x="1712" y="1473"/>
              <a:chExt cx="741" cy="1061"/>
            </a:xfrm>
          </p:grpSpPr>
          <p:sp>
            <p:nvSpPr>
              <p:cNvPr id="25672" name="Rectangle 1042">
                <a:extLst>
                  <a:ext uri="{FF2B5EF4-FFF2-40B4-BE49-F238E27FC236}">
                    <a16:creationId xmlns:a16="http://schemas.microsoft.com/office/drawing/2014/main" id="{37B8F37D-E767-98BC-BA54-FF52A08614FB}"/>
                  </a:ext>
                </a:extLst>
              </p:cNvPr>
              <p:cNvSpPr>
                <a:spLocks noChangeArrowheads="1"/>
              </p:cNvSpPr>
              <p:nvPr/>
            </p:nvSpPr>
            <p:spPr bwMode="auto">
              <a:xfrm>
                <a:off x="1871"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3" name="Rectangle 1043">
                <a:extLst>
                  <a:ext uri="{FF2B5EF4-FFF2-40B4-BE49-F238E27FC236}">
                    <a16:creationId xmlns:a16="http://schemas.microsoft.com/office/drawing/2014/main" id="{A4183ADB-234E-4B1D-0EE5-DC86A126E0FA}"/>
                  </a:ext>
                </a:extLst>
              </p:cNvPr>
              <p:cNvSpPr>
                <a:spLocks noChangeArrowheads="1"/>
              </p:cNvSpPr>
              <p:nvPr/>
            </p:nvSpPr>
            <p:spPr bwMode="auto">
              <a:xfrm>
                <a:off x="1712"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4" name="Rectangle 1044">
                <a:extLst>
                  <a:ext uri="{FF2B5EF4-FFF2-40B4-BE49-F238E27FC236}">
                    <a16:creationId xmlns:a16="http://schemas.microsoft.com/office/drawing/2014/main" id="{E0765224-A17C-B203-92B0-EBC786ECFA8E}"/>
                  </a:ext>
                </a:extLst>
              </p:cNvPr>
              <p:cNvSpPr>
                <a:spLocks noChangeArrowheads="1"/>
              </p:cNvSpPr>
              <p:nvPr/>
            </p:nvSpPr>
            <p:spPr bwMode="auto">
              <a:xfrm>
                <a:off x="1924"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5" name="Rectangle 1045">
                <a:extLst>
                  <a:ext uri="{FF2B5EF4-FFF2-40B4-BE49-F238E27FC236}">
                    <a16:creationId xmlns:a16="http://schemas.microsoft.com/office/drawing/2014/main" id="{D57D6472-01B9-922A-4943-DF0320497C21}"/>
                  </a:ext>
                </a:extLst>
              </p:cNvPr>
              <p:cNvSpPr>
                <a:spLocks noChangeArrowheads="1"/>
              </p:cNvSpPr>
              <p:nvPr/>
            </p:nvSpPr>
            <p:spPr bwMode="auto">
              <a:xfrm>
                <a:off x="2003"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6" name="Rectangle 1046">
                <a:extLst>
                  <a:ext uri="{FF2B5EF4-FFF2-40B4-BE49-F238E27FC236}">
                    <a16:creationId xmlns:a16="http://schemas.microsoft.com/office/drawing/2014/main" id="{763A266B-3920-E2D4-2086-37245ACC0FB7}"/>
                  </a:ext>
                </a:extLst>
              </p:cNvPr>
              <p:cNvSpPr>
                <a:spLocks noChangeArrowheads="1"/>
              </p:cNvSpPr>
              <p:nvPr/>
            </p:nvSpPr>
            <p:spPr bwMode="auto">
              <a:xfrm>
                <a:off x="1977"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7" name="Rectangle 1047">
                <a:extLst>
                  <a:ext uri="{FF2B5EF4-FFF2-40B4-BE49-F238E27FC236}">
                    <a16:creationId xmlns:a16="http://schemas.microsoft.com/office/drawing/2014/main" id="{EBA17F36-3566-D604-9C46-F6A9399F03E4}"/>
                  </a:ext>
                </a:extLst>
              </p:cNvPr>
              <p:cNvSpPr>
                <a:spLocks noChangeArrowheads="1"/>
              </p:cNvSpPr>
              <p:nvPr/>
            </p:nvSpPr>
            <p:spPr bwMode="auto">
              <a:xfrm>
                <a:off x="2083"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8" name="Rectangle 1048">
                <a:extLst>
                  <a:ext uri="{FF2B5EF4-FFF2-40B4-BE49-F238E27FC236}">
                    <a16:creationId xmlns:a16="http://schemas.microsoft.com/office/drawing/2014/main" id="{30E28D46-D298-49AC-835C-734D77A8A8A1}"/>
                  </a:ext>
                </a:extLst>
              </p:cNvPr>
              <p:cNvSpPr>
                <a:spLocks noChangeArrowheads="1"/>
              </p:cNvSpPr>
              <p:nvPr/>
            </p:nvSpPr>
            <p:spPr bwMode="auto">
              <a:xfrm>
                <a:off x="2056"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79" name="Rectangle 1049">
                <a:extLst>
                  <a:ext uri="{FF2B5EF4-FFF2-40B4-BE49-F238E27FC236}">
                    <a16:creationId xmlns:a16="http://schemas.microsoft.com/office/drawing/2014/main" id="{F4CC972F-5F46-D193-7970-0F72966E7E18}"/>
                  </a:ext>
                </a:extLst>
              </p:cNvPr>
              <p:cNvSpPr>
                <a:spLocks noChangeArrowheads="1"/>
              </p:cNvSpPr>
              <p:nvPr/>
            </p:nvSpPr>
            <p:spPr bwMode="auto">
              <a:xfrm>
                <a:off x="2215"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0" name="Rectangle 1050">
                <a:extLst>
                  <a:ext uri="{FF2B5EF4-FFF2-40B4-BE49-F238E27FC236}">
                    <a16:creationId xmlns:a16="http://schemas.microsoft.com/office/drawing/2014/main" id="{37E26F88-3B6F-1CF1-D9F9-30C3E9773164}"/>
                  </a:ext>
                </a:extLst>
              </p:cNvPr>
              <p:cNvSpPr>
                <a:spLocks noChangeArrowheads="1"/>
              </p:cNvSpPr>
              <p:nvPr/>
            </p:nvSpPr>
            <p:spPr bwMode="auto">
              <a:xfrm>
                <a:off x="2162"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1" name="Rectangle 1051">
                <a:extLst>
                  <a:ext uri="{FF2B5EF4-FFF2-40B4-BE49-F238E27FC236}">
                    <a16:creationId xmlns:a16="http://schemas.microsoft.com/office/drawing/2014/main" id="{E9029A59-13EC-658F-4231-23429FE7F03C}"/>
                  </a:ext>
                </a:extLst>
              </p:cNvPr>
              <p:cNvSpPr>
                <a:spLocks noChangeArrowheads="1"/>
              </p:cNvSpPr>
              <p:nvPr/>
            </p:nvSpPr>
            <p:spPr bwMode="auto">
              <a:xfrm>
                <a:off x="2241" y="1827"/>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2" name="Rectangle 1052">
                <a:extLst>
                  <a:ext uri="{FF2B5EF4-FFF2-40B4-BE49-F238E27FC236}">
                    <a16:creationId xmlns:a16="http://schemas.microsoft.com/office/drawing/2014/main" id="{803743A8-E876-39C2-3959-0EFBE4F84F4C}"/>
                  </a:ext>
                </a:extLst>
              </p:cNvPr>
              <p:cNvSpPr>
                <a:spLocks noChangeArrowheads="1"/>
              </p:cNvSpPr>
              <p:nvPr/>
            </p:nvSpPr>
            <p:spPr bwMode="auto">
              <a:xfrm>
                <a:off x="2215"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3" name="Rectangle 1053">
                <a:extLst>
                  <a:ext uri="{FF2B5EF4-FFF2-40B4-BE49-F238E27FC236}">
                    <a16:creationId xmlns:a16="http://schemas.microsoft.com/office/drawing/2014/main" id="{D66FA49F-5F66-C727-18D7-7661F60C0E6D}"/>
                  </a:ext>
                </a:extLst>
              </p:cNvPr>
              <p:cNvSpPr>
                <a:spLocks noChangeArrowheads="1"/>
              </p:cNvSpPr>
              <p:nvPr/>
            </p:nvSpPr>
            <p:spPr bwMode="auto">
              <a:xfrm>
                <a:off x="2374" y="1959"/>
                <a:ext cx="52"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4" name="Rectangle 1054">
                <a:extLst>
                  <a:ext uri="{FF2B5EF4-FFF2-40B4-BE49-F238E27FC236}">
                    <a16:creationId xmlns:a16="http://schemas.microsoft.com/office/drawing/2014/main" id="{8275357E-08A8-F12C-545A-34D34353E8B7}"/>
                  </a:ext>
                </a:extLst>
              </p:cNvPr>
              <p:cNvSpPr>
                <a:spLocks noChangeArrowheads="1"/>
              </p:cNvSpPr>
              <p:nvPr/>
            </p:nvSpPr>
            <p:spPr bwMode="auto">
              <a:xfrm>
                <a:off x="2374" y="2269"/>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85" name="Rectangle 1055">
                <a:extLst>
                  <a:ext uri="{FF2B5EF4-FFF2-40B4-BE49-F238E27FC236}">
                    <a16:creationId xmlns:a16="http://schemas.microsoft.com/office/drawing/2014/main" id="{A10A131C-9A1C-B85D-F86B-73363F86C83D}"/>
                  </a:ext>
                </a:extLst>
              </p:cNvPr>
              <p:cNvSpPr>
                <a:spLocks noChangeArrowheads="1"/>
              </p:cNvSpPr>
              <p:nvPr/>
            </p:nvSpPr>
            <p:spPr bwMode="auto">
              <a:xfrm>
                <a:off x="2400"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grpSp>
        <p:sp>
          <p:nvSpPr>
            <p:cNvPr id="25668" name="Rectangle 1056">
              <a:extLst>
                <a:ext uri="{FF2B5EF4-FFF2-40B4-BE49-F238E27FC236}">
                  <a16:creationId xmlns:a16="http://schemas.microsoft.com/office/drawing/2014/main" id="{98D27559-557C-872B-7A89-DAA3B7F3DC80}"/>
                </a:ext>
              </a:extLst>
            </p:cNvPr>
            <p:cNvSpPr>
              <a:spLocks noChangeArrowheads="1"/>
            </p:cNvSpPr>
            <p:nvPr/>
          </p:nvSpPr>
          <p:spPr bwMode="auto">
            <a:xfrm>
              <a:off x="337" y="1296"/>
              <a:ext cx="2592"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69" name="Line 1057">
              <a:extLst>
                <a:ext uri="{FF2B5EF4-FFF2-40B4-BE49-F238E27FC236}">
                  <a16:creationId xmlns:a16="http://schemas.microsoft.com/office/drawing/2014/main" id="{B3E08CC9-A4A8-EFC4-27D4-138B70FE8C8A}"/>
                </a:ext>
              </a:extLst>
            </p:cNvPr>
            <p:cNvSpPr>
              <a:spLocks noChangeShapeType="1"/>
            </p:cNvSpPr>
            <p:nvPr/>
          </p:nvSpPr>
          <p:spPr bwMode="auto">
            <a:xfrm>
              <a:off x="1686" y="1384"/>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5670" name="Line 1058">
              <a:extLst>
                <a:ext uri="{FF2B5EF4-FFF2-40B4-BE49-F238E27FC236}">
                  <a16:creationId xmlns:a16="http://schemas.microsoft.com/office/drawing/2014/main" id="{1EEC0A61-BC96-E1F7-56E7-D8EBE6E6099A}"/>
                </a:ext>
              </a:extLst>
            </p:cNvPr>
            <p:cNvSpPr>
              <a:spLocks noChangeShapeType="1"/>
            </p:cNvSpPr>
            <p:nvPr/>
          </p:nvSpPr>
          <p:spPr bwMode="auto">
            <a:xfrm>
              <a:off x="1395" y="1428"/>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5671" name="Line 1059">
              <a:extLst>
                <a:ext uri="{FF2B5EF4-FFF2-40B4-BE49-F238E27FC236}">
                  <a16:creationId xmlns:a16="http://schemas.microsoft.com/office/drawing/2014/main" id="{505B929F-28C8-D143-81B0-F16724B7EE8E}"/>
                </a:ext>
              </a:extLst>
            </p:cNvPr>
            <p:cNvSpPr>
              <a:spLocks noChangeShapeType="1"/>
            </p:cNvSpPr>
            <p:nvPr/>
          </p:nvSpPr>
          <p:spPr bwMode="auto">
            <a:xfrm>
              <a:off x="1554" y="1428"/>
              <a:ext cx="79" cy="1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25605" name="Group 1060">
            <a:extLst>
              <a:ext uri="{FF2B5EF4-FFF2-40B4-BE49-F238E27FC236}">
                <a16:creationId xmlns:a16="http://schemas.microsoft.com/office/drawing/2014/main" id="{AC31930F-C366-42E6-779A-1B1E88D36EC7}"/>
              </a:ext>
            </a:extLst>
          </p:cNvPr>
          <p:cNvGrpSpPr>
            <a:grpSpLocks/>
          </p:cNvGrpSpPr>
          <p:nvPr/>
        </p:nvGrpSpPr>
        <p:grpSpPr bwMode="auto">
          <a:xfrm>
            <a:off x="6172201" y="2057400"/>
            <a:ext cx="4113213" cy="2667000"/>
            <a:chOff x="2929" y="1296"/>
            <a:chExt cx="2591" cy="1680"/>
          </a:xfrm>
        </p:grpSpPr>
        <p:sp>
          <p:nvSpPr>
            <p:cNvPr id="25623" name="Oval 1061">
              <a:extLst>
                <a:ext uri="{FF2B5EF4-FFF2-40B4-BE49-F238E27FC236}">
                  <a16:creationId xmlns:a16="http://schemas.microsoft.com/office/drawing/2014/main" id="{5518F521-36F8-E13D-522C-C93C53A7E166}"/>
                </a:ext>
              </a:extLst>
            </p:cNvPr>
            <p:cNvSpPr>
              <a:spLocks noChangeArrowheads="1"/>
            </p:cNvSpPr>
            <p:nvPr/>
          </p:nvSpPr>
          <p:spPr bwMode="auto">
            <a:xfrm>
              <a:off x="3352"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4" name="Oval 1062">
              <a:extLst>
                <a:ext uri="{FF2B5EF4-FFF2-40B4-BE49-F238E27FC236}">
                  <a16:creationId xmlns:a16="http://schemas.microsoft.com/office/drawing/2014/main" id="{8695E389-C2AD-571D-D035-B3CF43244E93}"/>
                </a:ext>
              </a:extLst>
            </p:cNvPr>
            <p:cNvSpPr>
              <a:spLocks noChangeArrowheads="1"/>
            </p:cNvSpPr>
            <p:nvPr/>
          </p:nvSpPr>
          <p:spPr bwMode="auto">
            <a:xfrm>
              <a:off x="3405"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5" name="Oval 1063">
              <a:extLst>
                <a:ext uri="{FF2B5EF4-FFF2-40B4-BE49-F238E27FC236}">
                  <a16:creationId xmlns:a16="http://schemas.microsoft.com/office/drawing/2014/main" id="{956C1A4A-5FED-2E6D-9932-BCC22EE105E9}"/>
                </a:ext>
              </a:extLst>
            </p:cNvPr>
            <p:cNvSpPr>
              <a:spLocks noChangeArrowheads="1"/>
            </p:cNvSpPr>
            <p:nvPr/>
          </p:nvSpPr>
          <p:spPr bwMode="auto">
            <a:xfrm>
              <a:off x="3114"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6" name="Oval 1064">
              <a:extLst>
                <a:ext uri="{FF2B5EF4-FFF2-40B4-BE49-F238E27FC236}">
                  <a16:creationId xmlns:a16="http://schemas.microsoft.com/office/drawing/2014/main" id="{70375658-FFC1-F552-09F4-C7D684DD67BB}"/>
                </a:ext>
              </a:extLst>
            </p:cNvPr>
            <p:cNvSpPr>
              <a:spLocks noChangeArrowheads="1"/>
            </p:cNvSpPr>
            <p:nvPr/>
          </p:nvSpPr>
          <p:spPr bwMode="auto">
            <a:xfrm>
              <a:off x="3273"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7" name="Oval 1065">
              <a:extLst>
                <a:ext uri="{FF2B5EF4-FFF2-40B4-BE49-F238E27FC236}">
                  <a16:creationId xmlns:a16="http://schemas.microsoft.com/office/drawing/2014/main" id="{3B827343-1A33-F7F1-4A4A-8FC667863036}"/>
                </a:ext>
              </a:extLst>
            </p:cNvPr>
            <p:cNvSpPr>
              <a:spLocks noChangeArrowheads="1"/>
            </p:cNvSpPr>
            <p:nvPr/>
          </p:nvSpPr>
          <p:spPr bwMode="auto">
            <a:xfrm>
              <a:off x="3537"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8" name="Oval 1066">
              <a:extLst>
                <a:ext uri="{FF2B5EF4-FFF2-40B4-BE49-F238E27FC236}">
                  <a16:creationId xmlns:a16="http://schemas.microsoft.com/office/drawing/2014/main" id="{2C9F1685-86EE-0E8D-ECDD-D076E71FE48A}"/>
                </a:ext>
              </a:extLst>
            </p:cNvPr>
            <p:cNvSpPr>
              <a:spLocks noChangeArrowheads="1"/>
            </p:cNvSpPr>
            <p:nvPr/>
          </p:nvSpPr>
          <p:spPr bwMode="auto">
            <a:xfrm>
              <a:off x="3431" y="2048"/>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29" name="Oval 1067">
              <a:extLst>
                <a:ext uri="{FF2B5EF4-FFF2-40B4-BE49-F238E27FC236}">
                  <a16:creationId xmlns:a16="http://schemas.microsoft.com/office/drawing/2014/main" id="{282FF8B1-AF91-EE44-8FA8-CFA30A90D9A6}"/>
                </a:ext>
              </a:extLst>
            </p:cNvPr>
            <p:cNvSpPr>
              <a:spLocks noChangeArrowheads="1"/>
            </p:cNvSpPr>
            <p:nvPr/>
          </p:nvSpPr>
          <p:spPr bwMode="auto">
            <a:xfrm>
              <a:off x="3564" y="2269"/>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0" name="Oval 1068">
              <a:extLst>
                <a:ext uri="{FF2B5EF4-FFF2-40B4-BE49-F238E27FC236}">
                  <a16:creationId xmlns:a16="http://schemas.microsoft.com/office/drawing/2014/main" id="{6C2CB0F9-91DA-3A08-DD61-BA5D4E4519D2}"/>
                </a:ext>
              </a:extLst>
            </p:cNvPr>
            <p:cNvSpPr>
              <a:spLocks noChangeArrowheads="1"/>
            </p:cNvSpPr>
            <p:nvPr/>
          </p:nvSpPr>
          <p:spPr bwMode="auto">
            <a:xfrm>
              <a:off x="3590"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1" name="Oval 1069">
              <a:extLst>
                <a:ext uri="{FF2B5EF4-FFF2-40B4-BE49-F238E27FC236}">
                  <a16:creationId xmlns:a16="http://schemas.microsoft.com/office/drawing/2014/main" id="{BE3B62B0-FBEF-8128-0BE2-55FF9BA75E67}"/>
                </a:ext>
              </a:extLst>
            </p:cNvPr>
            <p:cNvSpPr>
              <a:spLocks noChangeArrowheads="1"/>
            </p:cNvSpPr>
            <p:nvPr/>
          </p:nvSpPr>
          <p:spPr bwMode="auto">
            <a:xfrm>
              <a:off x="3696"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2" name="Oval 1070">
              <a:extLst>
                <a:ext uri="{FF2B5EF4-FFF2-40B4-BE49-F238E27FC236}">
                  <a16:creationId xmlns:a16="http://schemas.microsoft.com/office/drawing/2014/main" id="{9883DBC8-933D-0938-094F-FD56802DE491}"/>
                </a:ext>
              </a:extLst>
            </p:cNvPr>
            <p:cNvSpPr>
              <a:spLocks noChangeArrowheads="1"/>
            </p:cNvSpPr>
            <p:nvPr/>
          </p:nvSpPr>
          <p:spPr bwMode="auto">
            <a:xfrm>
              <a:off x="3775"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3" name="Oval 1071">
              <a:extLst>
                <a:ext uri="{FF2B5EF4-FFF2-40B4-BE49-F238E27FC236}">
                  <a16:creationId xmlns:a16="http://schemas.microsoft.com/office/drawing/2014/main" id="{56DED34F-36D1-2BFA-1802-DB4625082466}"/>
                </a:ext>
              </a:extLst>
            </p:cNvPr>
            <p:cNvSpPr>
              <a:spLocks noChangeArrowheads="1"/>
            </p:cNvSpPr>
            <p:nvPr/>
          </p:nvSpPr>
          <p:spPr bwMode="auto">
            <a:xfrm>
              <a:off x="3643"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4" name="Oval 1072">
              <a:extLst>
                <a:ext uri="{FF2B5EF4-FFF2-40B4-BE49-F238E27FC236}">
                  <a16:creationId xmlns:a16="http://schemas.microsoft.com/office/drawing/2014/main" id="{C2415AE0-DBE1-5D64-78D2-35444E50C342}"/>
                </a:ext>
              </a:extLst>
            </p:cNvPr>
            <p:cNvSpPr>
              <a:spLocks noChangeArrowheads="1"/>
            </p:cNvSpPr>
            <p:nvPr/>
          </p:nvSpPr>
          <p:spPr bwMode="auto">
            <a:xfrm>
              <a:off x="3960" y="257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5" name="Oval 1073">
              <a:extLst>
                <a:ext uri="{FF2B5EF4-FFF2-40B4-BE49-F238E27FC236}">
                  <a16:creationId xmlns:a16="http://schemas.microsoft.com/office/drawing/2014/main" id="{151F94C7-A551-B5FD-103C-7297D0EC7545}"/>
                </a:ext>
              </a:extLst>
            </p:cNvPr>
            <p:cNvSpPr>
              <a:spLocks noChangeArrowheads="1"/>
            </p:cNvSpPr>
            <p:nvPr/>
          </p:nvSpPr>
          <p:spPr bwMode="auto">
            <a:xfrm>
              <a:off x="3616"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6" name="Rectangle 1074">
              <a:extLst>
                <a:ext uri="{FF2B5EF4-FFF2-40B4-BE49-F238E27FC236}">
                  <a16:creationId xmlns:a16="http://schemas.microsoft.com/office/drawing/2014/main" id="{87959618-2E69-B137-1D9F-83E84A6A6839}"/>
                </a:ext>
              </a:extLst>
            </p:cNvPr>
            <p:cNvSpPr>
              <a:spLocks noChangeArrowheads="1"/>
            </p:cNvSpPr>
            <p:nvPr/>
          </p:nvSpPr>
          <p:spPr bwMode="auto">
            <a:xfrm>
              <a:off x="4462"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7" name="Rectangle 1075">
              <a:extLst>
                <a:ext uri="{FF2B5EF4-FFF2-40B4-BE49-F238E27FC236}">
                  <a16:creationId xmlns:a16="http://schemas.microsoft.com/office/drawing/2014/main" id="{F1116E56-B867-D952-F444-1B8EE61BF5D6}"/>
                </a:ext>
              </a:extLst>
            </p:cNvPr>
            <p:cNvSpPr>
              <a:spLocks noChangeArrowheads="1"/>
            </p:cNvSpPr>
            <p:nvPr/>
          </p:nvSpPr>
          <p:spPr bwMode="auto">
            <a:xfrm>
              <a:off x="4304"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8" name="Rectangle 1076">
              <a:extLst>
                <a:ext uri="{FF2B5EF4-FFF2-40B4-BE49-F238E27FC236}">
                  <a16:creationId xmlns:a16="http://schemas.microsoft.com/office/drawing/2014/main" id="{935D903F-E2F9-1632-43FC-4FD5E7E15012}"/>
                </a:ext>
              </a:extLst>
            </p:cNvPr>
            <p:cNvSpPr>
              <a:spLocks noChangeArrowheads="1"/>
            </p:cNvSpPr>
            <p:nvPr/>
          </p:nvSpPr>
          <p:spPr bwMode="auto">
            <a:xfrm>
              <a:off x="4515"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39" name="Rectangle 1077">
              <a:extLst>
                <a:ext uri="{FF2B5EF4-FFF2-40B4-BE49-F238E27FC236}">
                  <a16:creationId xmlns:a16="http://schemas.microsoft.com/office/drawing/2014/main" id="{29B49139-4CC2-E87C-D65F-0393C186FF94}"/>
                </a:ext>
              </a:extLst>
            </p:cNvPr>
            <p:cNvSpPr>
              <a:spLocks noChangeArrowheads="1"/>
            </p:cNvSpPr>
            <p:nvPr/>
          </p:nvSpPr>
          <p:spPr bwMode="auto">
            <a:xfrm>
              <a:off x="4595"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0" name="Rectangle 1078">
              <a:extLst>
                <a:ext uri="{FF2B5EF4-FFF2-40B4-BE49-F238E27FC236}">
                  <a16:creationId xmlns:a16="http://schemas.microsoft.com/office/drawing/2014/main" id="{AB9E03FF-D050-8751-D11F-A59D16F07801}"/>
                </a:ext>
              </a:extLst>
            </p:cNvPr>
            <p:cNvSpPr>
              <a:spLocks noChangeArrowheads="1"/>
            </p:cNvSpPr>
            <p:nvPr/>
          </p:nvSpPr>
          <p:spPr bwMode="auto">
            <a:xfrm>
              <a:off x="4568"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1" name="Rectangle 1079">
              <a:extLst>
                <a:ext uri="{FF2B5EF4-FFF2-40B4-BE49-F238E27FC236}">
                  <a16:creationId xmlns:a16="http://schemas.microsoft.com/office/drawing/2014/main" id="{683DF2EB-C31C-56CD-9344-13EEF1CB25DB}"/>
                </a:ext>
              </a:extLst>
            </p:cNvPr>
            <p:cNvSpPr>
              <a:spLocks noChangeArrowheads="1"/>
            </p:cNvSpPr>
            <p:nvPr/>
          </p:nvSpPr>
          <p:spPr bwMode="auto">
            <a:xfrm>
              <a:off x="4674"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2" name="Rectangle 1080">
              <a:extLst>
                <a:ext uri="{FF2B5EF4-FFF2-40B4-BE49-F238E27FC236}">
                  <a16:creationId xmlns:a16="http://schemas.microsoft.com/office/drawing/2014/main" id="{3E5FD503-6417-D085-95A9-7F62EB335287}"/>
                </a:ext>
              </a:extLst>
            </p:cNvPr>
            <p:cNvSpPr>
              <a:spLocks noChangeArrowheads="1"/>
            </p:cNvSpPr>
            <p:nvPr/>
          </p:nvSpPr>
          <p:spPr bwMode="auto">
            <a:xfrm>
              <a:off x="4648" y="1473"/>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3" name="Rectangle 1081">
              <a:extLst>
                <a:ext uri="{FF2B5EF4-FFF2-40B4-BE49-F238E27FC236}">
                  <a16:creationId xmlns:a16="http://schemas.microsoft.com/office/drawing/2014/main" id="{FE05FCD2-7EC3-1348-4128-3B622C1012EB}"/>
                </a:ext>
              </a:extLst>
            </p:cNvPr>
            <p:cNvSpPr>
              <a:spLocks noChangeArrowheads="1"/>
            </p:cNvSpPr>
            <p:nvPr/>
          </p:nvSpPr>
          <p:spPr bwMode="auto">
            <a:xfrm>
              <a:off x="4806"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4" name="Rectangle 1082">
              <a:extLst>
                <a:ext uri="{FF2B5EF4-FFF2-40B4-BE49-F238E27FC236}">
                  <a16:creationId xmlns:a16="http://schemas.microsoft.com/office/drawing/2014/main" id="{B66D2739-E046-BC91-0402-F49147534AD0}"/>
                </a:ext>
              </a:extLst>
            </p:cNvPr>
            <p:cNvSpPr>
              <a:spLocks noChangeArrowheads="1"/>
            </p:cNvSpPr>
            <p:nvPr/>
          </p:nvSpPr>
          <p:spPr bwMode="auto">
            <a:xfrm>
              <a:off x="4753"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5" name="Rectangle 1083">
              <a:extLst>
                <a:ext uri="{FF2B5EF4-FFF2-40B4-BE49-F238E27FC236}">
                  <a16:creationId xmlns:a16="http://schemas.microsoft.com/office/drawing/2014/main" id="{9C8577EB-3FB1-2C40-09ED-7E62EC59107F}"/>
                </a:ext>
              </a:extLst>
            </p:cNvPr>
            <p:cNvSpPr>
              <a:spLocks noChangeArrowheads="1"/>
            </p:cNvSpPr>
            <p:nvPr/>
          </p:nvSpPr>
          <p:spPr bwMode="auto">
            <a:xfrm>
              <a:off x="4833" y="1827"/>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6" name="Rectangle 1084">
              <a:extLst>
                <a:ext uri="{FF2B5EF4-FFF2-40B4-BE49-F238E27FC236}">
                  <a16:creationId xmlns:a16="http://schemas.microsoft.com/office/drawing/2014/main" id="{E7347F85-73D5-AC43-BD52-E1F6F63461E7}"/>
                </a:ext>
              </a:extLst>
            </p:cNvPr>
            <p:cNvSpPr>
              <a:spLocks noChangeArrowheads="1"/>
            </p:cNvSpPr>
            <p:nvPr/>
          </p:nvSpPr>
          <p:spPr bwMode="auto">
            <a:xfrm>
              <a:off x="4806"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7" name="Rectangle 1085">
              <a:extLst>
                <a:ext uri="{FF2B5EF4-FFF2-40B4-BE49-F238E27FC236}">
                  <a16:creationId xmlns:a16="http://schemas.microsoft.com/office/drawing/2014/main" id="{3131C333-5EC5-E273-B9E3-7E5DFE351EC5}"/>
                </a:ext>
              </a:extLst>
            </p:cNvPr>
            <p:cNvSpPr>
              <a:spLocks noChangeArrowheads="1"/>
            </p:cNvSpPr>
            <p:nvPr/>
          </p:nvSpPr>
          <p:spPr bwMode="auto">
            <a:xfrm>
              <a:off x="4965"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8" name="Rectangle 1086">
              <a:extLst>
                <a:ext uri="{FF2B5EF4-FFF2-40B4-BE49-F238E27FC236}">
                  <a16:creationId xmlns:a16="http://schemas.microsoft.com/office/drawing/2014/main" id="{254AC565-C7F1-FD8F-F6E5-6817D67F1047}"/>
                </a:ext>
              </a:extLst>
            </p:cNvPr>
            <p:cNvSpPr>
              <a:spLocks noChangeArrowheads="1"/>
            </p:cNvSpPr>
            <p:nvPr/>
          </p:nvSpPr>
          <p:spPr bwMode="auto">
            <a:xfrm>
              <a:off x="4965" y="2269"/>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49" name="Rectangle 1087">
              <a:extLst>
                <a:ext uri="{FF2B5EF4-FFF2-40B4-BE49-F238E27FC236}">
                  <a16:creationId xmlns:a16="http://schemas.microsoft.com/office/drawing/2014/main" id="{1C34643D-004D-DD92-6E50-BDF5AE204586}"/>
                </a:ext>
              </a:extLst>
            </p:cNvPr>
            <p:cNvSpPr>
              <a:spLocks noChangeArrowheads="1"/>
            </p:cNvSpPr>
            <p:nvPr/>
          </p:nvSpPr>
          <p:spPr bwMode="auto">
            <a:xfrm>
              <a:off x="4991"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0" name="Rectangle 1088">
              <a:extLst>
                <a:ext uri="{FF2B5EF4-FFF2-40B4-BE49-F238E27FC236}">
                  <a16:creationId xmlns:a16="http://schemas.microsoft.com/office/drawing/2014/main" id="{3D82E7AB-2E0E-6B8A-413F-A16C3B3B9E66}"/>
                </a:ext>
              </a:extLst>
            </p:cNvPr>
            <p:cNvSpPr>
              <a:spLocks noChangeArrowheads="1"/>
            </p:cNvSpPr>
            <p:nvPr/>
          </p:nvSpPr>
          <p:spPr bwMode="auto">
            <a:xfrm>
              <a:off x="2929" y="1296"/>
              <a:ext cx="2591"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25651" name="Line 1089">
              <a:extLst>
                <a:ext uri="{FF2B5EF4-FFF2-40B4-BE49-F238E27FC236}">
                  <a16:creationId xmlns:a16="http://schemas.microsoft.com/office/drawing/2014/main" id="{3E3C701D-47B3-DE6F-DA33-90CD25582881}"/>
                </a:ext>
              </a:extLst>
            </p:cNvPr>
            <p:cNvSpPr>
              <a:spLocks noChangeShapeType="1"/>
            </p:cNvSpPr>
            <p:nvPr/>
          </p:nvSpPr>
          <p:spPr bwMode="auto">
            <a:xfrm>
              <a:off x="3552" y="1392"/>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5652" name="Line 1090">
              <a:extLst>
                <a:ext uri="{FF2B5EF4-FFF2-40B4-BE49-F238E27FC236}">
                  <a16:creationId xmlns:a16="http://schemas.microsoft.com/office/drawing/2014/main" id="{0DCAA699-8636-1506-CD27-26803CC8B664}"/>
                </a:ext>
              </a:extLst>
            </p:cNvPr>
            <p:cNvSpPr>
              <a:spLocks noChangeShapeType="1"/>
            </p:cNvSpPr>
            <p:nvPr/>
          </p:nvSpPr>
          <p:spPr bwMode="auto">
            <a:xfrm>
              <a:off x="4176" y="1344"/>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5653" name="Line 1091">
              <a:extLst>
                <a:ext uri="{FF2B5EF4-FFF2-40B4-BE49-F238E27FC236}">
                  <a16:creationId xmlns:a16="http://schemas.microsoft.com/office/drawing/2014/main" id="{5F861BF8-1D42-4444-BCA6-8857D37E6163}"/>
                </a:ext>
              </a:extLst>
            </p:cNvPr>
            <p:cNvSpPr>
              <a:spLocks noChangeShapeType="1"/>
            </p:cNvSpPr>
            <p:nvPr/>
          </p:nvSpPr>
          <p:spPr bwMode="auto">
            <a:xfrm>
              <a:off x="3888" y="1392"/>
              <a:ext cx="576" cy="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 name="Group 1092">
            <a:extLst>
              <a:ext uri="{FF2B5EF4-FFF2-40B4-BE49-F238E27FC236}">
                <a16:creationId xmlns:a16="http://schemas.microsoft.com/office/drawing/2014/main" id="{A525BEBC-DA34-8C8D-8500-E8B8DCBF59A8}"/>
              </a:ext>
            </a:extLst>
          </p:cNvPr>
          <p:cNvGrpSpPr>
            <a:grpSpLocks/>
          </p:cNvGrpSpPr>
          <p:nvPr/>
        </p:nvGrpSpPr>
        <p:grpSpPr bwMode="auto">
          <a:xfrm>
            <a:off x="5013326" y="2667000"/>
            <a:ext cx="3749675" cy="3386138"/>
            <a:chOff x="2198" y="1680"/>
            <a:chExt cx="2362" cy="2133"/>
          </a:xfrm>
        </p:grpSpPr>
        <p:sp>
          <p:nvSpPr>
            <p:cNvPr id="25617" name="Text Box 1093">
              <a:extLst>
                <a:ext uri="{FF2B5EF4-FFF2-40B4-BE49-F238E27FC236}">
                  <a16:creationId xmlns:a16="http://schemas.microsoft.com/office/drawing/2014/main" id="{163E941B-4CAE-C0DB-461D-459C2816B93C}"/>
                </a:ext>
              </a:extLst>
            </p:cNvPr>
            <p:cNvSpPr txBox="1">
              <a:spLocks noChangeArrowheads="1"/>
            </p:cNvSpPr>
            <p:nvPr/>
          </p:nvSpPr>
          <p:spPr bwMode="auto">
            <a:xfrm>
              <a:off x="2198" y="3525"/>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solidFill>
                    <a:schemeClr val="hlink"/>
                  </a:solidFill>
                  <a:latin typeface="Tahoma" panose="020B0604030504040204" pitchFamily="34" charset="0"/>
                </a:rPr>
                <a:t>Support Vectors</a:t>
              </a:r>
            </a:p>
          </p:txBody>
        </p:sp>
        <p:sp>
          <p:nvSpPr>
            <p:cNvPr id="25618" name="Line 1094">
              <a:extLst>
                <a:ext uri="{FF2B5EF4-FFF2-40B4-BE49-F238E27FC236}">
                  <a16:creationId xmlns:a16="http://schemas.microsoft.com/office/drawing/2014/main" id="{DB9E5566-5B52-DCF9-5CBE-F7F3E7A0B129}"/>
                </a:ext>
              </a:extLst>
            </p:cNvPr>
            <p:cNvSpPr>
              <a:spLocks noChangeShapeType="1"/>
            </p:cNvSpPr>
            <p:nvPr/>
          </p:nvSpPr>
          <p:spPr bwMode="auto">
            <a:xfrm flipV="1">
              <a:off x="2928" y="1680"/>
              <a:ext cx="1392" cy="177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19" name="Line 1095">
              <a:extLst>
                <a:ext uri="{FF2B5EF4-FFF2-40B4-BE49-F238E27FC236}">
                  <a16:creationId xmlns:a16="http://schemas.microsoft.com/office/drawing/2014/main" id="{1734C937-C1E7-9BB7-DB95-7FE987123967}"/>
                </a:ext>
              </a:extLst>
            </p:cNvPr>
            <p:cNvSpPr>
              <a:spLocks noChangeShapeType="1"/>
            </p:cNvSpPr>
            <p:nvPr/>
          </p:nvSpPr>
          <p:spPr bwMode="auto">
            <a:xfrm flipV="1">
              <a:off x="2928" y="2016"/>
              <a:ext cx="1536" cy="14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20" name="Line 1096">
              <a:extLst>
                <a:ext uri="{FF2B5EF4-FFF2-40B4-BE49-F238E27FC236}">
                  <a16:creationId xmlns:a16="http://schemas.microsoft.com/office/drawing/2014/main" id="{83400900-D922-8749-BAA6-D11041EA3448}"/>
                </a:ext>
              </a:extLst>
            </p:cNvPr>
            <p:cNvSpPr>
              <a:spLocks noChangeShapeType="1"/>
            </p:cNvSpPr>
            <p:nvPr/>
          </p:nvSpPr>
          <p:spPr bwMode="auto">
            <a:xfrm flipV="1">
              <a:off x="2976" y="2304"/>
              <a:ext cx="1584" cy="115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21" name="Line 1097">
              <a:extLst>
                <a:ext uri="{FF2B5EF4-FFF2-40B4-BE49-F238E27FC236}">
                  <a16:creationId xmlns:a16="http://schemas.microsoft.com/office/drawing/2014/main" id="{2B294732-1871-7179-C8A8-C3AB6DEBA17E}"/>
                </a:ext>
              </a:extLst>
            </p:cNvPr>
            <p:cNvSpPr>
              <a:spLocks noChangeShapeType="1"/>
            </p:cNvSpPr>
            <p:nvPr/>
          </p:nvSpPr>
          <p:spPr bwMode="auto">
            <a:xfrm flipV="1">
              <a:off x="2976" y="2640"/>
              <a:ext cx="960" cy="8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22" name="Line 1098">
              <a:extLst>
                <a:ext uri="{FF2B5EF4-FFF2-40B4-BE49-F238E27FC236}">
                  <a16:creationId xmlns:a16="http://schemas.microsoft.com/office/drawing/2014/main" id="{9FFFA104-23DB-C448-363F-32976C4D5B76}"/>
                </a:ext>
              </a:extLst>
            </p:cNvPr>
            <p:cNvSpPr>
              <a:spLocks noChangeShapeType="1"/>
            </p:cNvSpPr>
            <p:nvPr/>
          </p:nvSpPr>
          <p:spPr bwMode="auto">
            <a:xfrm flipV="1">
              <a:off x="2976" y="1824"/>
              <a:ext cx="624" cy="163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grpSp>
      <p:grpSp>
        <p:nvGrpSpPr>
          <p:cNvPr id="6" name="Group 1099">
            <a:extLst>
              <a:ext uri="{FF2B5EF4-FFF2-40B4-BE49-F238E27FC236}">
                <a16:creationId xmlns:a16="http://schemas.microsoft.com/office/drawing/2014/main" id="{2BCE49AF-2807-74B9-91B6-FD54FCF23493}"/>
              </a:ext>
            </a:extLst>
          </p:cNvPr>
          <p:cNvGrpSpPr>
            <a:grpSpLocks/>
          </p:cNvGrpSpPr>
          <p:nvPr/>
        </p:nvGrpSpPr>
        <p:grpSpPr bwMode="auto">
          <a:xfrm>
            <a:off x="2590801" y="3352801"/>
            <a:ext cx="1935163" cy="2506663"/>
            <a:chOff x="682" y="2112"/>
            <a:chExt cx="1219" cy="1579"/>
          </a:xfrm>
        </p:grpSpPr>
        <p:sp>
          <p:nvSpPr>
            <p:cNvPr id="25614" name="Text Box 1100">
              <a:extLst>
                <a:ext uri="{FF2B5EF4-FFF2-40B4-BE49-F238E27FC236}">
                  <a16:creationId xmlns:a16="http://schemas.microsoft.com/office/drawing/2014/main" id="{5DD1A318-C00C-331B-81BD-24033F41F176}"/>
                </a:ext>
              </a:extLst>
            </p:cNvPr>
            <p:cNvSpPr txBox="1">
              <a:spLocks noChangeArrowheads="1"/>
            </p:cNvSpPr>
            <p:nvPr/>
          </p:nvSpPr>
          <p:spPr bwMode="auto">
            <a:xfrm>
              <a:off x="682" y="3168"/>
              <a:ext cx="121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Small Margin</a:t>
              </a:r>
            </a:p>
            <a:p>
              <a:pPr eaLnBrk="1" hangingPunct="1">
                <a:spcBef>
                  <a:spcPct val="0"/>
                </a:spcBef>
                <a:buClrTx/>
                <a:buSzTx/>
                <a:buFontTx/>
                <a:buNone/>
              </a:pPr>
              <a:r>
                <a:rPr lang="en-US" altLang="en-US" sz="2400">
                  <a:solidFill>
                    <a:srgbClr val="FF0000"/>
                  </a:solidFill>
                  <a:latin typeface="Tahoma" panose="020B0604030504040204" pitchFamily="34" charset="0"/>
                </a:rPr>
                <a:t>2/||w||</a:t>
              </a:r>
            </a:p>
          </p:txBody>
        </p:sp>
        <p:sp>
          <p:nvSpPr>
            <p:cNvPr id="25615" name="Line 1101">
              <a:extLst>
                <a:ext uri="{FF2B5EF4-FFF2-40B4-BE49-F238E27FC236}">
                  <a16:creationId xmlns:a16="http://schemas.microsoft.com/office/drawing/2014/main" id="{6BEAE448-9227-675C-654B-B563148CD90A}"/>
                </a:ext>
              </a:extLst>
            </p:cNvPr>
            <p:cNvSpPr>
              <a:spLocks noChangeShapeType="1"/>
            </p:cNvSpPr>
            <p:nvPr/>
          </p:nvSpPr>
          <p:spPr bwMode="auto">
            <a:xfrm flipV="1">
              <a:off x="1440" y="2112"/>
              <a:ext cx="288" cy="48"/>
            </a:xfrm>
            <a:prstGeom prst="line">
              <a:avLst/>
            </a:prstGeom>
            <a:noFill/>
            <a:ln w="9525">
              <a:solidFill>
                <a:schemeClr val="fo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16" name="Line 1102">
              <a:extLst>
                <a:ext uri="{FF2B5EF4-FFF2-40B4-BE49-F238E27FC236}">
                  <a16:creationId xmlns:a16="http://schemas.microsoft.com/office/drawing/2014/main" id="{B3F766C1-4550-1857-1354-5C7F9EFC2C08}"/>
                </a:ext>
              </a:extLst>
            </p:cNvPr>
            <p:cNvSpPr>
              <a:spLocks noChangeShapeType="1"/>
            </p:cNvSpPr>
            <p:nvPr/>
          </p:nvSpPr>
          <p:spPr bwMode="auto">
            <a:xfrm flipV="1">
              <a:off x="1344" y="2160"/>
              <a:ext cx="240" cy="105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grpSp>
      <p:grpSp>
        <p:nvGrpSpPr>
          <p:cNvPr id="7" name="Group 1103">
            <a:extLst>
              <a:ext uri="{FF2B5EF4-FFF2-40B4-BE49-F238E27FC236}">
                <a16:creationId xmlns:a16="http://schemas.microsoft.com/office/drawing/2014/main" id="{E3D720F8-3D64-4089-41A4-B16CAAAB4723}"/>
              </a:ext>
            </a:extLst>
          </p:cNvPr>
          <p:cNvGrpSpPr>
            <a:grpSpLocks/>
          </p:cNvGrpSpPr>
          <p:nvPr/>
        </p:nvGrpSpPr>
        <p:grpSpPr bwMode="auto">
          <a:xfrm>
            <a:off x="6873875" y="2667000"/>
            <a:ext cx="1943100" cy="2819400"/>
            <a:chOff x="3370" y="1680"/>
            <a:chExt cx="1224" cy="1776"/>
          </a:xfrm>
        </p:grpSpPr>
        <p:sp>
          <p:nvSpPr>
            <p:cNvPr id="25611" name="Text Box 1104">
              <a:extLst>
                <a:ext uri="{FF2B5EF4-FFF2-40B4-BE49-F238E27FC236}">
                  <a16:creationId xmlns:a16="http://schemas.microsoft.com/office/drawing/2014/main" id="{CDD0974E-2EAC-CD69-29EB-A85AB4F8BDA1}"/>
                </a:ext>
              </a:extLst>
            </p:cNvPr>
            <p:cNvSpPr txBox="1">
              <a:spLocks noChangeArrowheads="1"/>
            </p:cNvSpPr>
            <p:nvPr/>
          </p:nvSpPr>
          <p:spPr bwMode="auto">
            <a:xfrm>
              <a:off x="3370" y="3168"/>
              <a:ext cx="1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r>
                <a:rPr lang="en-US" altLang="en-US" sz="2400">
                  <a:latin typeface="Tahoma" panose="020B0604030504040204" pitchFamily="34" charset="0"/>
                </a:rPr>
                <a:t>Large Margin</a:t>
              </a:r>
            </a:p>
          </p:txBody>
        </p:sp>
        <p:sp>
          <p:nvSpPr>
            <p:cNvPr id="25612" name="Line 1105">
              <a:extLst>
                <a:ext uri="{FF2B5EF4-FFF2-40B4-BE49-F238E27FC236}">
                  <a16:creationId xmlns:a16="http://schemas.microsoft.com/office/drawing/2014/main" id="{E7D2448A-C092-6CF5-B63B-C3D1FB2845D5}"/>
                </a:ext>
              </a:extLst>
            </p:cNvPr>
            <p:cNvSpPr>
              <a:spLocks noChangeShapeType="1"/>
            </p:cNvSpPr>
            <p:nvPr/>
          </p:nvSpPr>
          <p:spPr bwMode="auto">
            <a:xfrm flipV="1">
              <a:off x="3744" y="1680"/>
              <a:ext cx="528" cy="240"/>
            </a:xfrm>
            <a:prstGeom prst="line">
              <a:avLst/>
            </a:prstGeom>
            <a:noFill/>
            <a:ln w="9525">
              <a:solidFill>
                <a:schemeClr val="fo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13" name="Line 1106">
              <a:extLst>
                <a:ext uri="{FF2B5EF4-FFF2-40B4-BE49-F238E27FC236}">
                  <a16:creationId xmlns:a16="http://schemas.microsoft.com/office/drawing/2014/main" id="{1E15893F-B17C-9BB2-D5F3-E203916C6A3A}"/>
                </a:ext>
              </a:extLst>
            </p:cNvPr>
            <p:cNvSpPr>
              <a:spLocks noChangeShapeType="1"/>
            </p:cNvSpPr>
            <p:nvPr/>
          </p:nvSpPr>
          <p:spPr bwMode="auto">
            <a:xfrm flipV="1">
              <a:off x="4032" y="1728"/>
              <a:ext cx="96" cy="1488"/>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grpSp>
      <p:sp>
        <p:nvSpPr>
          <p:cNvPr id="25609" name="TextBox 1">
            <a:extLst>
              <a:ext uri="{FF2B5EF4-FFF2-40B4-BE49-F238E27FC236}">
                <a16:creationId xmlns:a16="http://schemas.microsoft.com/office/drawing/2014/main" id="{9DB73F61-E039-E2A7-B98F-75CEC8D9D9FF}"/>
              </a:ext>
            </a:extLst>
          </p:cNvPr>
          <p:cNvSpPr txBox="1">
            <a:spLocks noChangeArrowheads="1"/>
          </p:cNvSpPr>
          <p:nvPr/>
        </p:nvSpPr>
        <p:spPr bwMode="auto">
          <a:xfrm>
            <a:off x="4179888" y="1973263"/>
            <a:ext cx="1700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r>
              <a:rPr lang="en-IN" altLang="en-US" sz="1800">
                <a:solidFill>
                  <a:srgbClr val="FF0000"/>
                </a:solidFill>
                <a:latin typeface="Tahoma" panose="020B0604030504040204" pitchFamily="34" charset="0"/>
              </a:rPr>
              <a:t>Wx</a:t>
            </a:r>
            <a:r>
              <a:rPr lang="en-IN" altLang="en-US" sz="1100">
                <a:solidFill>
                  <a:srgbClr val="FF0000"/>
                </a:solidFill>
                <a:latin typeface="Tahoma" panose="020B0604030504040204" pitchFamily="34" charset="0"/>
              </a:rPr>
              <a:t>1</a:t>
            </a:r>
            <a:r>
              <a:rPr lang="en-IN" altLang="en-US" sz="1800">
                <a:solidFill>
                  <a:srgbClr val="FF0000"/>
                </a:solidFill>
                <a:latin typeface="Tahoma" panose="020B0604030504040204" pitchFamily="34" charset="0"/>
              </a:rPr>
              <a:t>+</a:t>
            </a:r>
            <a:r>
              <a:rPr lang="en-IN" altLang="en-US" sz="2000">
                <a:solidFill>
                  <a:srgbClr val="FF0000"/>
                </a:solidFill>
                <a:latin typeface="Tahoma" panose="020B0604030504040204" pitchFamily="34" charset="0"/>
              </a:rPr>
              <a:t>b=1</a:t>
            </a:r>
            <a:endParaRPr lang="en-IN" altLang="en-US" sz="1800">
              <a:solidFill>
                <a:srgbClr val="FF0000"/>
              </a:solidFill>
              <a:latin typeface="Tahoma" panose="020B0604030504040204" pitchFamily="34" charset="0"/>
            </a:endParaRPr>
          </a:p>
        </p:txBody>
      </p:sp>
      <p:sp>
        <p:nvSpPr>
          <p:cNvPr id="25610" name="TextBox 2">
            <a:extLst>
              <a:ext uri="{FF2B5EF4-FFF2-40B4-BE49-F238E27FC236}">
                <a16:creationId xmlns:a16="http://schemas.microsoft.com/office/drawing/2014/main" id="{AFA2FFD2-D1C7-6942-503E-EF531E5B2E0D}"/>
              </a:ext>
            </a:extLst>
          </p:cNvPr>
          <p:cNvSpPr txBox="1">
            <a:spLocks noChangeArrowheads="1"/>
          </p:cNvSpPr>
          <p:nvPr/>
        </p:nvSpPr>
        <p:spPr bwMode="auto">
          <a:xfrm>
            <a:off x="2452688" y="2484439"/>
            <a:ext cx="17002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r>
              <a:rPr lang="en-IN" altLang="en-US" sz="1800">
                <a:solidFill>
                  <a:srgbClr val="FF0000"/>
                </a:solidFill>
                <a:latin typeface="Tahoma" panose="020B0604030504040204" pitchFamily="34" charset="0"/>
              </a:rPr>
              <a:t>Wx</a:t>
            </a:r>
            <a:r>
              <a:rPr lang="en-IN" altLang="en-US" sz="1100">
                <a:solidFill>
                  <a:srgbClr val="FF0000"/>
                </a:solidFill>
                <a:latin typeface="Tahoma" panose="020B0604030504040204" pitchFamily="34" charset="0"/>
              </a:rPr>
              <a:t>2</a:t>
            </a:r>
            <a:r>
              <a:rPr lang="en-IN" altLang="en-US" sz="1800">
                <a:solidFill>
                  <a:srgbClr val="FF0000"/>
                </a:solidFill>
                <a:latin typeface="Tahoma" panose="020B0604030504040204" pitchFamily="34" charset="0"/>
              </a:rPr>
              <a:t>+</a:t>
            </a:r>
            <a:r>
              <a:rPr lang="en-IN" altLang="en-US" sz="2000">
                <a:solidFill>
                  <a:srgbClr val="FF0000"/>
                </a:solidFill>
                <a:latin typeface="Tahoma" panose="020B0604030504040204" pitchFamily="34" charset="0"/>
              </a:rPr>
              <a:t>b=-1</a:t>
            </a:r>
            <a:endParaRPr lang="en-IN" altLang="en-US" sz="1800">
              <a:solidFill>
                <a:srgbClr val="FF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Slide Number Placeholder 3">
            <a:extLst>
              <a:ext uri="{FF2B5EF4-FFF2-40B4-BE49-F238E27FC236}">
                <a16:creationId xmlns:a16="http://schemas.microsoft.com/office/drawing/2014/main" id="{ABB844C5-8933-6313-9AFB-5ED470F5A826}"/>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84</a:t>
            </a:fld>
            <a:endParaRPr lang="en-US" altLang="en-US" sz="1200">
              <a:latin typeface="Tahoma" panose="020B0604030504040204" pitchFamily="34" charset="0"/>
            </a:endParaRPr>
          </a:p>
        </p:txBody>
      </p:sp>
      <p:pic>
        <p:nvPicPr>
          <p:cNvPr id="27652" name="Content Placeholder 8">
            <a:extLst>
              <a:ext uri="{FF2B5EF4-FFF2-40B4-BE49-F238E27FC236}">
                <a16:creationId xmlns:a16="http://schemas.microsoft.com/office/drawing/2014/main" id="{1C763813-FA3B-D016-E61F-19E4BFAED6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4168775"/>
            <a:ext cx="5721350" cy="1263650"/>
          </a:xfrm>
        </p:spPr>
      </p:pic>
      <p:sp>
        <p:nvSpPr>
          <p:cNvPr id="27653" name="TextBox 10">
            <a:extLst>
              <a:ext uri="{FF2B5EF4-FFF2-40B4-BE49-F238E27FC236}">
                <a16:creationId xmlns:a16="http://schemas.microsoft.com/office/drawing/2014/main" id="{6B99CF05-48DC-060F-CF8E-6F2D46663DBD}"/>
              </a:ext>
            </a:extLst>
          </p:cNvPr>
          <p:cNvSpPr txBox="1">
            <a:spLocks noChangeArrowheads="1"/>
          </p:cNvSpPr>
          <p:nvPr/>
        </p:nvSpPr>
        <p:spPr bwMode="auto">
          <a:xfrm>
            <a:off x="2971800" y="1657350"/>
            <a:ext cx="4572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r>
              <a:rPr lang="en-IN" altLang="en-US" sz="1800" dirty="0">
                <a:solidFill>
                  <a:srgbClr val="FF0000"/>
                </a:solidFill>
                <a:latin typeface="Tahoma" panose="020B0604030504040204" pitchFamily="34" charset="0"/>
              </a:rPr>
              <a:t>Wx</a:t>
            </a:r>
            <a:r>
              <a:rPr lang="en-IN" altLang="en-US" sz="1100" dirty="0">
                <a:solidFill>
                  <a:srgbClr val="FF0000"/>
                </a:solidFill>
                <a:latin typeface="Tahoma" panose="020B0604030504040204" pitchFamily="34" charset="0"/>
              </a:rPr>
              <a:t>1</a:t>
            </a:r>
            <a:r>
              <a:rPr lang="en-IN" altLang="en-US" sz="1800" dirty="0">
                <a:solidFill>
                  <a:srgbClr val="FF0000"/>
                </a:solidFill>
                <a:latin typeface="Tahoma" panose="020B0604030504040204" pitchFamily="34" charset="0"/>
              </a:rPr>
              <a:t>+</a:t>
            </a:r>
            <a:r>
              <a:rPr lang="en-IN" altLang="en-US" sz="2000" dirty="0">
                <a:solidFill>
                  <a:srgbClr val="FF0000"/>
                </a:solidFill>
                <a:latin typeface="Tahoma" panose="020B0604030504040204" pitchFamily="34" charset="0"/>
              </a:rPr>
              <a:t>b=1</a:t>
            </a:r>
            <a:endParaRPr lang="en-IN" altLang="en-US" sz="1800" dirty="0">
              <a:solidFill>
                <a:srgbClr val="FF0000"/>
              </a:solidFill>
              <a:latin typeface="Tahoma" panose="020B0604030504040204" pitchFamily="34" charset="0"/>
            </a:endParaRPr>
          </a:p>
          <a:p>
            <a:pPr>
              <a:spcBef>
                <a:spcPct val="0"/>
              </a:spcBef>
              <a:buClrTx/>
              <a:buSzTx/>
              <a:buFontTx/>
              <a:buNone/>
            </a:pPr>
            <a:r>
              <a:rPr lang="en-IN" altLang="en-US" sz="1800" dirty="0">
                <a:solidFill>
                  <a:srgbClr val="FF0000"/>
                </a:solidFill>
                <a:latin typeface="Tahoma" panose="020B0604030504040204" pitchFamily="34" charset="0"/>
              </a:rPr>
              <a:t>(-)    (-)  (-)</a:t>
            </a:r>
          </a:p>
          <a:p>
            <a:pPr>
              <a:spcBef>
                <a:spcPct val="0"/>
              </a:spcBef>
              <a:buClrTx/>
              <a:buSzTx/>
              <a:buFontTx/>
              <a:buNone/>
            </a:pPr>
            <a:r>
              <a:rPr lang="en-IN" altLang="en-US" sz="1800" dirty="0">
                <a:solidFill>
                  <a:srgbClr val="FF0000"/>
                </a:solidFill>
                <a:latin typeface="Tahoma" panose="020B0604030504040204" pitchFamily="34" charset="0"/>
              </a:rPr>
              <a:t>Wx</a:t>
            </a:r>
            <a:r>
              <a:rPr lang="en-IN" altLang="en-US" sz="1100" dirty="0">
                <a:solidFill>
                  <a:srgbClr val="FF0000"/>
                </a:solidFill>
                <a:latin typeface="Tahoma" panose="020B0604030504040204" pitchFamily="34" charset="0"/>
              </a:rPr>
              <a:t>2</a:t>
            </a:r>
            <a:r>
              <a:rPr lang="en-IN" altLang="en-US" sz="1800" dirty="0">
                <a:solidFill>
                  <a:srgbClr val="FF0000"/>
                </a:solidFill>
                <a:latin typeface="Tahoma" panose="020B0604030504040204" pitchFamily="34" charset="0"/>
              </a:rPr>
              <a:t>+</a:t>
            </a:r>
            <a:r>
              <a:rPr lang="en-IN" altLang="en-US" sz="2000" dirty="0">
                <a:solidFill>
                  <a:srgbClr val="FF0000"/>
                </a:solidFill>
                <a:latin typeface="Tahoma" panose="020B0604030504040204" pitchFamily="34" charset="0"/>
              </a:rPr>
              <a:t>b=-1</a:t>
            </a:r>
          </a:p>
          <a:p>
            <a:pPr>
              <a:spcBef>
                <a:spcPct val="0"/>
              </a:spcBef>
              <a:buClrTx/>
              <a:buSzTx/>
              <a:buFontTx/>
              <a:buNone/>
            </a:pPr>
            <a:r>
              <a:rPr lang="en-IN" altLang="en-US" sz="2000" dirty="0">
                <a:solidFill>
                  <a:srgbClr val="FF0000"/>
                </a:solidFill>
                <a:latin typeface="Tahoma" panose="020B0604030504040204" pitchFamily="34" charset="0"/>
              </a:rPr>
              <a:t>_________</a:t>
            </a:r>
          </a:p>
          <a:p>
            <a:pPr>
              <a:spcBef>
                <a:spcPct val="0"/>
              </a:spcBef>
              <a:buClrTx/>
              <a:buSzTx/>
              <a:buFontTx/>
              <a:buNone/>
            </a:pPr>
            <a:r>
              <a:rPr lang="en-IN" altLang="en-US" sz="1800" dirty="0">
                <a:solidFill>
                  <a:srgbClr val="FF0000"/>
                </a:solidFill>
                <a:latin typeface="Tahoma" panose="020B0604030504040204" pitchFamily="34" charset="0"/>
              </a:rPr>
              <a:t>W(x1-x2)=2</a:t>
            </a:r>
          </a:p>
          <a:p>
            <a:pPr>
              <a:spcBef>
                <a:spcPct val="0"/>
              </a:spcBef>
              <a:buClrTx/>
              <a:buSzTx/>
              <a:buFontTx/>
              <a:buNone/>
            </a:pPr>
            <a:endParaRPr lang="en-IN" altLang="en-US" sz="1800" dirty="0">
              <a:solidFill>
                <a:srgbClr val="FF0000"/>
              </a:solidFill>
              <a:latin typeface="Tahoma" panose="020B0604030504040204" pitchFamily="34" charset="0"/>
            </a:endParaRPr>
          </a:p>
          <a:p>
            <a:pPr>
              <a:spcBef>
                <a:spcPct val="0"/>
              </a:spcBef>
              <a:buClrTx/>
              <a:buSzTx/>
              <a:buFontTx/>
              <a:buNone/>
            </a:pPr>
            <a:r>
              <a:rPr lang="en-IN" altLang="en-US" sz="1800" dirty="0">
                <a:solidFill>
                  <a:srgbClr val="FF0000"/>
                </a:solidFill>
                <a:latin typeface="Tahoma" panose="020B0604030504040204" pitchFamily="34" charset="0"/>
              </a:rPr>
              <a:t>(x1-x2)=2/||w||</a:t>
            </a:r>
          </a:p>
          <a:p>
            <a:pPr>
              <a:spcBef>
                <a:spcPct val="0"/>
              </a:spcBef>
              <a:buClrTx/>
              <a:buSzTx/>
              <a:buFontTx/>
              <a:buNone/>
            </a:pPr>
            <a:endParaRPr lang="en-IN" altLang="en-US" sz="1800" dirty="0">
              <a:latin typeface="Tahom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Slide Number Placeholder 3">
            <a:extLst>
              <a:ext uri="{FF2B5EF4-FFF2-40B4-BE49-F238E27FC236}">
                <a16:creationId xmlns:a16="http://schemas.microsoft.com/office/drawing/2014/main" id="{84C58511-8356-A81F-DCF2-1D4AFDC983C6}"/>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85</a:t>
            </a:fld>
            <a:endParaRPr lang="en-US" altLang="en-US" sz="1200">
              <a:latin typeface="Tahoma" panose="020B0604030504040204" pitchFamily="34" charset="0"/>
            </a:endParaRPr>
          </a:p>
        </p:txBody>
      </p:sp>
      <p:pic>
        <p:nvPicPr>
          <p:cNvPr id="28676" name="Picture 2">
            <a:extLst>
              <a:ext uri="{FF2B5EF4-FFF2-40B4-BE49-F238E27FC236}">
                <a16:creationId xmlns:a16="http://schemas.microsoft.com/office/drawing/2014/main" id="{CD55B065-F7D4-A7C7-9828-AA9229C877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9438" y="1219200"/>
            <a:ext cx="8761412" cy="4775200"/>
          </a:xfr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Slide Number Placeholder 3">
            <a:extLst>
              <a:ext uri="{FF2B5EF4-FFF2-40B4-BE49-F238E27FC236}">
                <a16:creationId xmlns:a16="http://schemas.microsoft.com/office/drawing/2014/main" id="{717A51DA-CD3C-97C3-BBA1-08B77596EB14}"/>
              </a:ext>
            </a:extLst>
          </p:cNvPr>
          <p:cNvSpPr>
            <a:spLocks noGrp="1" noChangeArrowheads="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86</a:t>
            </a:fld>
            <a:endParaRPr lang="en-US" altLang="en-US" sz="1200">
              <a:latin typeface="Tahoma" panose="020B0604030504040204" pitchFamily="34" charset="0"/>
            </a:endParaRPr>
          </a:p>
        </p:txBody>
      </p:sp>
      <p:pic>
        <p:nvPicPr>
          <p:cNvPr id="29700" name="Content Placeholder 6">
            <a:extLst>
              <a:ext uri="{FF2B5EF4-FFF2-40B4-BE49-F238E27FC236}">
                <a16:creationId xmlns:a16="http://schemas.microsoft.com/office/drawing/2014/main" id="{A635A130-D6E9-F948-3C15-6910B71CF2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574800"/>
            <a:ext cx="8458200" cy="4546600"/>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4B39A5D5-A247-B370-9AB8-1B81768DBC61}"/>
              </a:ext>
            </a:extLst>
          </p:cNvPr>
          <p:cNvSpPr>
            <a:spLocks noGrp="1"/>
          </p:cNvSpPr>
          <p:nvPr>
            <p:ph type="dt" sz="quarter" idx="4294967295"/>
          </p:nvPr>
        </p:nvSpPr>
        <p:spPr bwMode="auto">
          <a:xfrm>
            <a:off x="8763000" y="6673334"/>
            <a:ext cx="1905000" cy="1846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D7438805-E6DB-4A9D-8794-02B1017634D9}" type="datetime4">
              <a:rPr lang="en-US" altLang="en-US" sz="1200">
                <a:latin typeface="Tahoma" panose="020B0604030504040204" pitchFamily="34" charset="0"/>
              </a:rPr>
              <a:pPr algn="r" eaLnBrk="1" hangingPunct="1">
                <a:spcBef>
                  <a:spcPct val="0"/>
                </a:spcBef>
                <a:buClrTx/>
                <a:buSzTx/>
                <a:buFontTx/>
                <a:buNone/>
              </a:pPr>
              <a:t>September 9, 2025</a:t>
            </a:fld>
            <a:endParaRPr lang="en-US" altLang="en-US" sz="1200">
              <a:latin typeface="Tahoma" panose="020B0604030504040204" pitchFamily="34" charset="0"/>
            </a:endParaRPr>
          </a:p>
        </p:txBody>
      </p:sp>
      <p:sp>
        <p:nvSpPr>
          <p:cNvPr id="30723" name="Footer Placeholder 4">
            <a:extLst>
              <a:ext uri="{FF2B5EF4-FFF2-40B4-BE49-F238E27FC236}">
                <a16:creationId xmlns:a16="http://schemas.microsoft.com/office/drawing/2014/main" id="{1CF504E8-A513-BDA4-59AD-3871A4513DE0}"/>
              </a:ext>
            </a:extLst>
          </p:cNvPr>
          <p:cNvSpPr>
            <a:spLocks noGrp="1"/>
          </p:cNvSpPr>
          <p:nvPr>
            <p:ph type="ftr" sz="quarter" idx="4294967295"/>
          </p:nvPr>
        </p:nvSpPr>
        <p:spPr bwMode="auto">
          <a:xfrm>
            <a:off x="48768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eaLnBrk="1" hangingPunct="1">
              <a:spcBef>
                <a:spcPct val="0"/>
              </a:spcBef>
              <a:buClrTx/>
              <a:buSzTx/>
              <a:buFontTx/>
              <a:buNone/>
            </a:pPr>
            <a:r>
              <a:rPr lang="en-US" altLang="en-US" sz="1200" dirty="0">
                <a:latin typeface="Tahoma" panose="020B0604030504040204" pitchFamily="34" charset="0"/>
              </a:rPr>
              <a:t>Data Mining: Concepts and Techniques</a:t>
            </a:r>
          </a:p>
        </p:txBody>
      </p:sp>
      <p:sp>
        <p:nvSpPr>
          <p:cNvPr id="30724" name="Slide Number Placeholder 5">
            <a:extLst>
              <a:ext uri="{FF2B5EF4-FFF2-40B4-BE49-F238E27FC236}">
                <a16:creationId xmlns:a16="http://schemas.microsoft.com/office/drawing/2014/main" id="{7E24F76B-4A34-9F4F-6836-BC7506BC4D53}"/>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87</a:t>
            </a:fld>
            <a:endParaRPr lang="en-US" altLang="en-US" sz="1200">
              <a:latin typeface="Tahoma" panose="020B0604030504040204" pitchFamily="34" charset="0"/>
            </a:endParaRPr>
          </a:p>
        </p:txBody>
      </p:sp>
      <p:sp>
        <p:nvSpPr>
          <p:cNvPr id="30725" name="Rectangle 2">
            <a:extLst>
              <a:ext uri="{FF2B5EF4-FFF2-40B4-BE49-F238E27FC236}">
                <a16:creationId xmlns:a16="http://schemas.microsoft.com/office/drawing/2014/main" id="{A7837DA7-4EDD-18AA-37A8-E321D7E5448F}"/>
              </a:ext>
            </a:extLst>
          </p:cNvPr>
          <p:cNvSpPr>
            <a:spLocks noGrp="1" noChangeArrowheads="1"/>
          </p:cNvSpPr>
          <p:nvPr>
            <p:ph type="title"/>
          </p:nvPr>
        </p:nvSpPr>
        <p:spPr>
          <a:xfrm>
            <a:off x="3292975" y="127339"/>
            <a:ext cx="6186585" cy="943153"/>
          </a:xfrm>
        </p:spPr>
        <p:txBody>
          <a:bodyPr/>
          <a:lstStyle/>
          <a:p>
            <a:pPr eaLnBrk="1" hangingPunct="1"/>
            <a:r>
              <a:rPr lang="en-US" altLang="en-US" dirty="0"/>
              <a:t>SVM—Margins and Support Vectors</a:t>
            </a:r>
          </a:p>
        </p:txBody>
      </p:sp>
      <p:pic>
        <p:nvPicPr>
          <p:cNvPr id="30726" name="Picture 4">
            <a:extLst>
              <a:ext uri="{FF2B5EF4-FFF2-40B4-BE49-F238E27FC236}">
                <a16:creationId xmlns:a16="http://schemas.microsoft.com/office/drawing/2014/main" id="{94A475D3-B1FE-26B6-161A-4AF833970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070" y="1333849"/>
            <a:ext cx="5884057" cy="441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Number Placeholder 5">
            <a:extLst>
              <a:ext uri="{FF2B5EF4-FFF2-40B4-BE49-F238E27FC236}">
                <a16:creationId xmlns:a16="http://schemas.microsoft.com/office/drawing/2014/main" id="{BFADA3A9-1F04-D485-3C0C-1C80305E63DF}"/>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88</a:t>
            </a:fld>
            <a:endParaRPr lang="en-US" altLang="en-US" sz="1200">
              <a:latin typeface="Tahoma" panose="020B0604030504040204" pitchFamily="34" charset="0"/>
            </a:endParaRPr>
          </a:p>
        </p:txBody>
      </p:sp>
      <p:sp>
        <p:nvSpPr>
          <p:cNvPr id="32771" name="Rectangle 2">
            <a:extLst>
              <a:ext uri="{FF2B5EF4-FFF2-40B4-BE49-F238E27FC236}">
                <a16:creationId xmlns:a16="http://schemas.microsoft.com/office/drawing/2014/main" id="{A2894264-DD75-DF63-9EA7-9D7160B9DF56}"/>
              </a:ext>
            </a:extLst>
          </p:cNvPr>
          <p:cNvSpPr>
            <a:spLocks noGrp="1" noChangeArrowheads="1"/>
          </p:cNvSpPr>
          <p:nvPr>
            <p:ph type="title"/>
          </p:nvPr>
        </p:nvSpPr>
        <p:spPr>
          <a:xfrm>
            <a:off x="2573339" y="464576"/>
            <a:ext cx="9144000" cy="483723"/>
          </a:xfrm>
          <a:noFill/>
        </p:spPr>
        <p:txBody>
          <a:bodyPr wrap="square" lIns="92075" tIns="46038" rIns="92075" bIns="46038">
            <a:spAutoFit/>
          </a:bodyPr>
          <a:lstStyle/>
          <a:p>
            <a:pPr eaLnBrk="1" hangingPunct="1"/>
            <a:r>
              <a:rPr lang="en-US" altLang="en-US" dirty="0"/>
              <a:t>SVM—When Data Is Linearly Separable</a:t>
            </a:r>
          </a:p>
        </p:txBody>
      </p:sp>
      <p:grpSp>
        <p:nvGrpSpPr>
          <p:cNvPr id="32772" name="Group 3">
            <a:extLst>
              <a:ext uri="{FF2B5EF4-FFF2-40B4-BE49-F238E27FC236}">
                <a16:creationId xmlns:a16="http://schemas.microsoft.com/office/drawing/2014/main" id="{26CCCE1D-3C43-81F8-191A-C5E09A00A371}"/>
              </a:ext>
            </a:extLst>
          </p:cNvPr>
          <p:cNvGrpSpPr>
            <a:grpSpLocks/>
          </p:cNvGrpSpPr>
          <p:nvPr/>
        </p:nvGrpSpPr>
        <p:grpSpPr bwMode="auto">
          <a:xfrm>
            <a:off x="1982788" y="1524000"/>
            <a:ext cx="4114800" cy="2667000"/>
            <a:chOff x="337" y="1296"/>
            <a:chExt cx="2592" cy="1680"/>
          </a:xfrm>
        </p:grpSpPr>
        <p:sp>
          <p:nvSpPr>
            <p:cNvPr id="32808" name="Oval 4">
              <a:extLst>
                <a:ext uri="{FF2B5EF4-FFF2-40B4-BE49-F238E27FC236}">
                  <a16:creationId xmlns:a16="http://schemas.microsoft.com/office/drawing/2014/main" id="{5FEBFE72-D43A-B4CD-49E3-66AF05F3B573}"/>
                </a:ext>
              </a:extLst>
            </p:cNvPr>
            <p:cNvSpPr>
              <a:spLocks noChangeArrowheads="1"/>
            </p:cNvSpPr>
            <p:nvPr/>
          </p:nvSpPr>
          <p:spPr bwMode="auto">
            <a:xfrm>
              <a:off x="760"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9" name="Oval 5">
              <a:extLst>
                <a:ext uri="{FF2B5EF4-FFF2-40B4-BE49-F238E27FC236}">
                  <a16:creationId xmlns:a16="http://schemas.microsoft.com/office/drawing/2014/main" id="{3C424F2A-2C0C-3E83-0287-0BE1334CA1DF}"/>
                </a:ext>
              </a:extLst>
            </p:cNvPr>
            <p:cNvSpPr>
              <a:spLocks noChangeArrowheads="1"/>
            </p:cNvSpPr>
            <p:nvPr/>
          </p:nvSpPr>
          <p:spPr bwMode="auto">
            <a:xfrm>
              <a:off x="813"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0" name="Oval 6">
              <a:extLst>
                <a:ext uri="{FF2B5EF4-FFF2-40B4-BE49-F238E27FC236}">
                  <a16:creationId xmlns:a16="http://schemas.microsoft.com/office/drawing/2014/main" id="{FDCC92B0-4C04-353E-240A-A8189C86E98B}"/>
                </a:ext>
              </a:extLst>
            </p:cNvPr>
            <p:cNvSpPr>
              <a:spLocks noChangeArrowheads="1"/>
            </p:cNvSpPr>
            <p:nvPr/>
          </p:nvSpPr>
          <p:spPr bwMode="auto">
            <a:xfrm>
              <a:off x="522"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1" name="Oval 7">
              <a:extLst>
                <a:ext uri="{FF2B5EF4-FFF2-40B4-BE49-F238E27FC236}">
                  <a16:creationId xmlns:a16="http://schemas.microsoft.com/office/drawing/2014/main" id="{71537E6D-6628-FEE2-2BD9-28BB1A4DF2D2}"/>
                </a:ext>
              </a:extLst>
            </p:cNvPr>
            <p:cNvSpPr>
              <a:spLocks noChangeArrowheads="1"/>
            </p:cNvSpPr>
            <p:nvPr/>
          </p:nvSpPr>
          <p:spPr bwMode="auto">
            <a:xfrm>
              <a:off x="681"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2" name="Oval 8">
              <a:extLst>
                <a:ext uri="{FF2B5EF4-FFF2-40B4-BE49-F238E27FC236}">
                  <a16:creationId xmlns:a16="http://schemas.microsoft.com/office/drawing/2014/main" id="{C60088B6-DC8D-FE0D-51B1-F2361FB179A9}"/>
                </a:ext>
              </a:extLst>
            </p:cNvPr>
            <p:cNvSpPr>
              <a:spLocks noChangeArrowheads="1"/>
            </p:cNvSpPr>
            <p:nvPr/>
          </p:nvSpPr>
          <p:spPr bwMode="auto">
            <a:xfrm>
              <a:off x="945"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3" name="Oval 9">
              <a:extLst>
                <a:ext uri="{FF2B5EF4-FFF2-40B4-BE49-F238E27FC236}">
                  <a16:creationId xmlns:a16="http://schemas.microsoft.com/office/drawing/2014/main" id="{A3B47992-18B2-66DC-C1DD-B5BD001411A7}"/>
                </a:ext>
              </a:extLst>
            </p:cNvPr>
            <p:cNvSpPr>
              <a:spLocks noChangeArrowheads="1"/>
            </p:cNvSpPr>
            <p:nvPr/>
          </p:nvSpPr>
          <p:spPr bwMode="auto">
            <a:xfrm>
              <a:off x="840" y="2048"/>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4" name="Oval 10">
              <a:extLst>
                <a:ext uri="{FF2B5EF4-FFF2-40B4-BE49-F238E27FC236}">
                  <a16:creationId xmlns:a16="http://schemas.microsoft.com/office/drawing/2014/main" id="{70FDEC79-5FDE-6959-5129-08E66FE92EC0}"/>
                </a:ext>
              </a:extLst>
            </p:cNvPr>
            <p:cNvSpPr>
              <a:spLocks noChangeArrowheads="1"/>
            </p:cNvSpPr>
            <p:nvPr/>
          </p:nvSpPr>
          <p:spPr bwMode="auto">
            <a:xfrm>
              <a:off x="972" y="2269"/>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5" name="Oval 11">
              <a:extLst>
                <a:ext uri="{FF2B5EF4-FFF2-40B4-BE49-F238E27FC236}">
                  <a16:creationId xmlns:a16="http://schemas.microsoft.com/office/drawing/2014/main" id="{18E4D824-6626-01E0-BC06-D5B60887A0D0}"/>
                </a:ext>
              </a:extLst>
            </p:cNvPr>
            <p:cNvSpPr>
              <a:spLocks noChangeArrowheads="1"/>
            </p:cNvSpPr>
            <p:nvPr/>
          </p:nvSpPr>
          <p:spPr bwMode="auto">
            <a:xfrm>
              <a:off x="998"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6" name="Oval 12">
              <a:extLst>
                <a:ext uri="{FF2B5EF4-FFF2-40B4-BE49-F238E27FC236}">
                  <a16:creationId xmlns:a16="http://schemas.microsoft.com/office/drawing/2014/main" id="{BB4D2AAD-9E1C-AB35-1CF4-35B0352D357E}"/>
                </a:ext>
              </a:extLst>
            </p:cNvPr>
            <p:cNvSpPr>
              <a:spLocks noChangeArrowheads="1"/>
            </p:cNvSpPr>
            <p:nvPr/>
          </p:nvSpPr>
          <p:spPr bwMode="auto">
            <a:xfrm>
              <a:off x="1104"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7" name="Oval 13">
              <a:extLst>
                <a:ext uri="{FF2B5EF4-FFF2-40B4-BE49-F238E27FC236}">
                  <a16:creationId xmlns:a16="http://schemas.microsoft.com/office/drawing/2014/main" id="{7198BFB4-0448-A044-C7B4-AEA0AC08F481}"/>
                </a:ext>
              </a:extLst>
            </p:cNvPr>
            <p:cNvSpPr>
              <a:spLocks noChangeArrowheads="1"/>
            </p:cNvSpPr>
            <p:nvPr/>
          </p:nvSpPr>
          <p:spPr bwMode="auto">
            <a:xfrm>
              <a:off x="1183"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8" name="Oval 14">
              <a:extLst>
                <a:ext uri="{FF2B5EF4-FFF2-40B4-BE49-F238E27FC236}">
                  <a16:creationId xmlns:a16="http://schemas.microsoft.com/office/drawing/2014/main" id="{89942D65-B11E-6435-237D-4F63987921DC}"/>
                </a:ext>
              </a:extLst>
            </p:cNvPr>
            <p:cNvSpPr>
              <a:spLocks noChangeArrowheads="1"/>
            </p:cNvSpPr>
            <p:nvPr/>
          </p:nvSpPr>
          <p:spPr bwMode="auto">
            <a:xfrm>
              <a:off x="1051"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19" name="Oval 15">
              <a:extLst>
                <a:ext uri="{FF2B5EF4-FFF2-40B4-BE49-F238E27FC236}">
                  <a16:creationId xmlns:a16="http://schemas.microsoft.com/office/drawing/2014/main" id="{34B72DB8-5053-6552-A247-6A23DD0CEA0C}"/>
                </a:ext>
              </a:extLst>
            </p:cNvPr>
            <p:cNvSpPr>
              <a:spLocks noChangeArrowheads="1"/>
            </p:cNvSpPr>
            <p:nvPr/>
          </p:nvSpPr>
          <p:spPr bwMode="auto">
            <a:xfrm>
              <a:off x="1369" y="2578"/>
              <a:ext cx="52"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20" name="Oval 16">
              <a:extLst>
                <a:ext uri="{FF2B5EF4-FFF2-40B4-BE49-F238E27FC236}">
                  <a16:creationId xmlns:a16="http://schemas.microsoft.com/office/drawing/2014/main" id="{EE4B469A-8C59-CBCD-C6DA-1476A5C76143}"/>
                </a:ext>
              </a:extLst>
            </p:cNvPr>
            <p:cNvSpPr>
              <a:spLocks noChangeArrowheads="1"/>
            </p:cNvSpPr>
            <p:nvPr/>
          </p:nvSpPr>
          <p:spPr bwMode="auto">
            <a:xfrm>
              <a:off x="1025"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grpSp>
          <p:nvGrpSpPr>
            <p:cNvPr id="32821" name="Group 17">
              <a:extLst>
                <a:ext uri="{FF2B5EF4-FFF2-40B4-BE49-F238E27FC236}">
                  <a16:creationId xmlns:a16="http://schemas.microsoft.com/office/drawing/2014/main" id="{7B214B06-827F-045D-3F06-3EED1C321FF8}"/>
                </a:ext>
              </a:extLst>
            </p:cNvPr>
            <p:cNvGrpSpPr>
              <a:grpSpLocks/>
            </p:cNvGrpSpPr>
            <p:nvPr/>
          </p:nvGrpSpPr>
          <p:grpSpPr bwMode="auto">
            <a:xfrm>
              <a:off x="1712" y="1473"/>
              <a:ext cx="741" cy="1061"/>
              <a:chOff x="1712" y="1473"/>
              <a:chExt cx="741" cy="1061"/>
            </a:xfrm>
          </p:grpSpPr>
          <p:sp>
            <p:nvSpPr>
              <p:cNvPr id="32826" name="Rectangle 18">
                <a:extLst>
                  <a:ext uri="{FF2B5EF4-FFF2-40B4-BE49-F238E27FC236}">
                    <a16:creationId xmlns:a16="http://schemas.microsoft.com/office/drawing/2014/main" id="{86DBD072-DD0A-2FF3-6684-5844903070A4}"/>
                  </a:ext>
                </a:extLst>
              </p:cNvPr>
              <p:cNvSpPr>
                <a:spLocks noChangeArrowheads="1"/>
              </p:cNvSpPr>
              <p:nvPr/>
            </p:nvSpPr>
            <p:spPr bwMode="auto">
              <a:xfrm>
                <a:off x="1871"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27" name="Rectangle 19">
                <a:extLst>
                  <a:ext uri="{FF2B5EF4-FFF2-40B4-BE49-F238E27FC236}">
                    <a16:creationId xmlns:a16="http://schemas.microsoft.com/office/drawing/2014/main" id="{D90DA826-B8CB-EB7B-A2BC-210B112043D3}"/>
                  </a:ext>
                </a:extLst>
              </p:cNvPr>
              <p:cNvSpPr>
                <a:spLocks noChangeArrowheads="1"/>
              </p:cNvSpPr>
              <p:nvPr/>
            </p:nvSpPr>
            <p:spPr bwMode="auto">
              <a:xfrm>
                <a:off x="1712"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28" name="Rectangle 20">
                <a:extLst>
                  <a:ext uri="{FF2B5EF4-FFF2-40B4-BE49-F238E27FC236}">
                    <a16:creationId xmlns:a16="http://schemas.microsoft.com/office/drawing/2014/main" id="{729B3BDF-3653-1F59-7169-015733C520A4}"/>
                  </a:ext>
                </a:extLst>
              </p:cNvPr>
              <p:cNvSpPr>
                <a:spLocks noChangeArrowheads="1"/>
              </p:cNvSpPr>
              <p:nvPr/>
            </p:nvSpPr>
            <p:spPr bwMode="auto">
              <a:xfrm>
                <a:off x="1924"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29" name="Rectangle 21">
                <a:extLst>
                  <a:ext uri="{FF2B5EF4-FFF2-40B4-BE49-F238E27FC236}">
                    <a16:creationId xmlns:a16="http://schemas.microsoft.com/office/drawing/2014/main" id="{7252A155-7BC8-CDA6-0A3F-F2C3B5FE7323}"/>
                  </a:ext>
                </a:extLst>
              </p:cNvPr>
              <p:cNvSpPr>
                <a:spLocks noChangeArrowheads="1"/>
              </p:cNvSpPr>
              <p:nvPr/>
            </p:nvSpPr>
            <p:spPr bwMode="auto">
              <a:xfrm>
                <a:off x="2003"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0" name="Rectangle 22">
                <a:extLst>
                  <a:ext uri="{FF2B5EF4-FFF2-40B4-BE49-F238E27FC236}">
                    <a16:creationId xmlns:a16="http://schemas.microsoft.com/office/drawing/2014/main" id="{D9B3B9F0-7F2C-2445-B525-69195D216A55}"/>
                  </a:ext>
                </a:extLst>
              </p:cNvPr>
              <p:cNvSpPr>
                <a:spLocks noChangeArrowheads="1"/>
              </p:cNvSpPr>
              <p:nvPr/>
            </p:nvSpPr>
            <p:spPr bwMode="auto">
              <a:xfrm>
                <a:off x="1977"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1" name="Rectangle 23">
                <a:extLst>
                  <a:ext uri="{FF2B5EF4-FFF2-40B4-BE49-F238E27FC236}">
                    <a16:creationId xmlns:a16="http://schemas.microsoft.com/office/drawing/2014/main" id="{F6FCD978-417C-A77E-7AC6-A00C3DF33E11}"/>
                  </a:ext>
                </a:extLst>
              </p:cNvPr>
              <p:cNvSpPr>
                <a:spLocks noChangeArrowheads="1"/>
              </p:cNvSpPr>
              <p:nvPr/>
            </p:nvSpPr>
            <p:spPr bwMode="auto">
              <a:xfrm>
                <a:off x="2083"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2" name="Rectangle 24">
                <a:extLst>
                  <a:ext uri="{FF2B5EF4-FFF2-40B4-BE49-F238E27FC236}">
                    <a16:creationId xmlns:a16="http://schemas.microsoft.com/office/drawing/2014/main" id="{61F2FF1E-1607-BFFB-1A18-3691091A9901}"/>
                  </a:ext>
                </a:extLst>
              </p:cNvPr>
              <p:cNvSpPr>
                <a:spLocks noChangeArrowheads="1"/>
              </p:cNvSpPr>
              <p:nvPr/>
            </p:nvSpPr>
            <p:spPr bwMode="auto">
              <a:xfrm>
                <a:off x="2056"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3" name="Rectangle 25">
                <a:extLst>
                  <a:ext uri="{FF2B5EF4-FFF2-40B4-BE49-F238E27FC236}">
                    <a16:creationId xmlns:a16="http://schemas.microsoft.com/office/drawing/2014/main" id="{26B32F1C-2B99-FB5D-E08C-59ACFD22ABC8}"/>
                  </a:ext>
                </a:extLst>
              </p:cNvPr>
              <p:cNvSpPr>
                <a:spLocks noChangeArrowheads="1"/>
              </p:cNvSpPr>
              <p:nvPr/>
            </p:nvSpPr>
            <p:spPr bwMode="auto">
              <a:xfrm>
                <a:off x="2215"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4" name="Rectangle 26">
                <a:extLst>
                  <a:ext uri="{FF2B5EF4-FFF2-40B4-BE49-F238E27FC236}">
                    <a16:creationId xmlns:a16="http://schemas.microsoft.com/office/drawing/2014/main" id="{FA9A9599-1EB3-D30D-756E-3E24CBB8AC0C}"/>
                  </a:ext>
                </a:extLst>
              </p:cNvPr>
              <p:cNvSpPr>
                <a:spLocks noChangeArrowheads="1"/>
              </p:cNvSpPr>
              <p:nvPr/>
            </p:nvSpPr>
            <p:spPr bwMode="auto">
              <a:xfrm>
                <a:off x="2162"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5" name="Rectangle 27">
                <a:extLst>
                  <a:ext uri="{FF2B5EF4-FFF2-40B4-BE49-F238E27FC236}">
                    <a16:creationId xmlns:a16="http://schemas.microsoft.com/office/drawing/2014/main" id="{C58FF51B-379F-96B6-4AAD-6F90C1153B49}"/>
                  </a:ext>
                </a:extLst>
              </p:cNvPr>
              <p:cNvSpPr>
                <a:spLocks noChangeArrowheads="1"/>
              </p:cNvSpPr>
              <p:nvPr/>
            </p:nvSpPr>
            <p:spPr bwMode="auto">
              <a:xfrm>
                <a:off x="2241" y="1827"/>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6" name="Rectangle 28">
                <a:extLst>
                  <a:ext uri="{FF2B5EF4-FFF2-40B4-BE49-F238E27FC236}">
                    <a16:creationId xmlns:a16="http://schemas.microsoft.com/office/drawing/2014/main" id="{00B204C6-66C0-35F3-DE78-31D40DD506B5}"/>
                  </a:ext>
                </a:extLst>
              </p:cNvPr>
              <p:cNvSpPr>
                <a:spLocks noChangeArrowheads="1"/>
              </p:cNvSpPr>
              <p:nvPr/>
            </p:nvSpPr>
            <p:spPr bwMode="auto">
              <a:xfrm>
                <a:off x="2215"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7" name="Rectangle 29">
                <a:extLst>
                  <a:ext uri="{FF2B5EF4-FFF2-40B4-BE49-F238E27FC236}">
                    <a16:creationId xmlns:a16="http://schemas.microsoft.com/office/drawing/2014/main" id="{11D5F0DA-7008-7BFA-0507-0C946E9415F4}"/>
                  </a:ext>
                </a:extLst>
              </p:cNvPr>
              <p:cNvSpPr>
                <a:spLocks noChangeArrowheads="1"/>
              </p:cNvSpPr>
              <p:nvPr/>
            </p:nvSpPr>
            <p:spPr bwMode="auto">
              <a:xfrm>
                <a:off x="2374" y="1959"/>
                <a:ext cx="52"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8" name="Rectangle 30">
                <a:extLst>
                  <a:ext uri="{FF2B5EF4-FFF2-40B4-BE49-F238E27FC236}">
                    <a16:creationId xmlns:a16="http://schemas.microsoft.com/office/drawing/2014/main" id="{3C047EAB-9DF7-BD99-7E63-4D944E1BFCCC}"/>
                  </a:ext>
                </a:extLst>
              </p:cNvPr>
              <p:cNvSpPr>
                <a:spLocks noChangeArrowheads="1"/>
              </p:cNvSpPr>
              <p:nvPr/>
            </p:nvSpPr>
            <p:spPr bwMode="auto">
              <a:xfrm>
                <a:off x="2374" y="2269"/>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39" name="Rectangle 31">
                <a:extLst>
                  <a:ext uri="{FF2B5EF4-FFF2-40B4-BE49-F238E27FC236}">
                    <a16:creationId xmlns:a16="http://schemas.microsoft.com/office/drawing/2014/main" id="{9C4B0453-A23D-EF02-4E2A-F3EFDD641212}"/>
                  </a:ext>
                </a:extLst>
              </p:cNvPr>
              <p:cNvSpPr>
                <a:spLocks noChangeArrowheads="1"/>
              </p:cNvSpPr>
              <p:nvPr/>
            </p:nvSpPr>
            <p:spPr bwMode="auto">
              <a:xfrm>
                <a:off x="2400"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grpSp>
        <p:sp>
          <p:nvSpPr>
            <p:cNvPr id="32822" name="Rectangle 32">
              <a:extLst>
                <a:ext uri="{FF2B5EF4-FFF2-40B4-BE49-F238E27FC236}">
                  <a16:creationId xmlns:a16="http://schemas.microsoft.com/office/drawing/2014/main" id="{A68D752D-344C-6392-4176-40CC30DCFEF5}"/>
                </a:ext>
              </a:extLst>
            </p:cNvPr>
            <p:cNvSpPr>
              <a:spLocks noChangeArrowheads="1"/>
            </p:cNvSpPr>
            <p:nvPr/>
          </p:nvSpPr>
          <p:spPr bwMode="auto">
            <a:xfrm>
              <a:off x="337" y="1296"/>
              <a:ext cx="2592"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23" name="Line 33">
              <a:extLst>
                <a:ext uri="{FF2B5EF4-FFF2-40B4-BE49-F238E27FC236}">
                  <a16:creationId xmlns:a16="http://schemas.microsoft.com/office/drawing/2014/main" id="{5667396F-14FF-5D2B-94B7-64E3D7E6AA3E}"/>
                </a:ext>
              </a:extLst>
            </p:cNvPr>
            <p:cNvSpPr>
              <a:spLocks noChangeShapeType="1"/>
            </p:cNvSpPr>
            <p:nvPr/>
          </p:nvSpPr>
          <p:spPr bwMode="auto">
            <a:xfrm>
              <a:off x="1686" y="1384"/>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2824" name="Line 34">
              <a:extLst>
                <a:ext uri="{FF2B5EF4-FFF2-40B4-BE49-F238E27FC236}">
                  <a16:creationId xmlns:a16="http://schemas.microsoft.com/office/drawing/2014/main" id="{F3E1C12A-4054-DB86-6668-31C75BB0132C}"/>
                </a:ext>
              </a:extLst>
            </p:cNvPr>
            <p:cNvSpPr>
              <a:spLocks noChangeShapeType="1"/>
            </p:cNvSpPr>
            <p:nvPr/>
          </p:nvSpPr>
          <p:spPr bwMode="auto">
            <a:xfrm>
              <a:off x="1395" y="1428"/>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2825" name="Line 35">
              <a:extLst>
                <a:ext uri="{FF2B5EF4-FFF2-40B4-BE49-F238E27FC236}">
                  <a16:creationId xmlns:a16="http://schemas.microsoft.com/office/drawing/2014/main" id="{AF4C73F6-AB0A-650E-B62A-B0ABF74B4EC5}"/>
                </a:ext>
              </a:extLst>
            </p:cNvPr>
            <p:cNvSpPr>
              <a:spLocks noChangeShapeType="1"/>
            </p:cNvSpPr>
            <p:nvPr/>
          </p:nvSpPr>
          <p:spPr bwMode="auto">
            <a:xfrm>
              <a:off x="1554" y="1428"/>
              <a:ext cx="79" cy="1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32773" name="Group 36">
            <a:extLst>
              <a:ext uri="{FF2B5EF4-FFF2-40B4-BE49-F238E27FC236}">
                <a16:creationId xmlns:a16="http://schemas.microsoft.com/office/drawing/2014/main" id="{A46CEF31-2F4E-9697-A024-3F4B234049D1}"/>
              </a:ext>
            </a:extLst>
          </p:cNvPr>
          <p:cNvGrpSpPr>
            <a:grpSpLocks/>
          </p:cNvGrpSpPr>
          <p:nvPr/>
        </p:nvGrpSpPr>
        <p:grpSpPr bwMode="auto">
          <a:xfrm>
            <a:off x="6096001" y="1524000"/>
            <a:ext cx="4113213" cy="2667000"/>
            <a:chOff x="2929" y="1296"/>
            <a:chExt cx="2591" cy="1680"/>
          </a:xfrm>
        </p:grpSpPr>
        <p:sp>
          <p:nvSpPr>
            <p:cNvPr id="32777" name="Oval 37">
              <a:extLst>
                <a:ext uri="{FF2B5EF4-FFF2-40B4-BE49-F238E27FC236}">
                  <a16:creationId xmlns:a16="http://schemas.microsoft.com/office/drawing/2014/main" id="{9EF302A2-0530-A556-5DB6-7DBADECD5E03}"/>
                </a:ext>
              </a:extLst>
            </p:cNvPr>
            <p:cNvSpPr>
              <a:spLocks noChangeArrowheads="1"/>
            </p:cNvSpPr>
            <p:nvPr/>
          </p:nvSpPr>
          <p:spPr bwMode="auto">
            <a:xfrm>
              <a:off x="3352"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78" name="Oval 38">
              <a:extLst>
                <a:ext uri="{FF2B5EF4-FFF2-40B4-BE49-F238E27FC236}">
                  <a16:creationId xmlns:a16="http://schemas.microsoft.com/office/drawing/2014/main" id="{56471169-E9D9-BB8A-C279-B2BCD5532B2C}"/>
                </a:ext>
              </a:extLst>
            </p:cNvPr>
            <p:cNvSpPr>
              <a:spLocks noChangeArrowheads="1"/>
            </p:cNvSpPr>
            <p:nvPr/>
          </p:nvSpPr>
          <p:spPr bwMode="auto">
            <a:xfrm>
              <a:off x="3405"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79" name="Oval 39">
              <a:extLst>
                <a:ext uri="{FF2B5EF4-FFF2-40B4-BE49-F238E27FC236}">
                  <a16:creationId xmlns:a16="http://schemas.microsoft.com/office/drawing/2014/main" id="{F59CEFCE-457A-7C8D-D34E-2AA2DECF5B7E}"/>
                </a:ext>
              </a:extLst>
            </p:cNvPr>
            <p:cNvSpPr>
              <a:spLocks noChangeArrowheads="1"/>
            </p:cNvSpPr>
            <p:nvPr/>
          </p:nvSpPr>
          <p:spPr bwMode="auto">
            <a:xfrm>
              <a:off x="3114"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0" name="Oval 40">
              <a:extLst>
                <a:ext uri="{FF2B5EF4-FFF2-40B4-BE49-F238E27FC236}">
                  <a16:creationId xmlns:a16="http://schemas.microsoft.com/office/drawing/2014/main" id="{C5951425-EDB1-DDAA-80C2-6FAAFE557D61}"/>
                </a:ext>
              </a:extLst>
            </p:cNvPr>
            <p:cNvSpPr>
              <a:spLocks noChangeArrowheads="1"/>
            </p:cNvSpPr>
            <p:nvPr/>
          </p:nvSpPr>
          <p:spPr bwMode="auto">
            <a:xfrm>
              <a:off x="3273"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1" name="Oval 41">
              <a:extLst>
                <a:ext uri="{FF2B5EF4-FFF2-40B4-BE49-F238E27FC236}">
                  <a16:creationId xmlns:a16="http://schemas.microsoft.com/office/drawing/2014/main" id="{9336947F-5570-A70B-55C2-9B2F62EE5D59}"/>
                </a:ext>
              </a:extLst>
            </p:cNvPr>
            <p:cNvSpPr>
              <a:spLocks noChangeArrowheads="1"/>
            </p:cNvSpPr>
            <p:nvPr/>
          </p:nvSpPr>
          <p:spPr bwMode="auto">
            <a:xfrm>
              <a:off x="3537"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2" name="Oval 42">
              <a:extLst>
                <a:ext uri="{FF2B5EF4-FFF2-40B4-BE49-F238E27FC236}">
                  <a16:creationId xmlns:a16="http://schemas.microsoft.com/office/drawing/2014/main" id="{ED7996C6-ADA1-C1D6-C3C4-EFD0808D1BC7}"/>
                </a:ext>
              </a:extLst>
            </p:cNvPr>
            <p:cNvSpPr>
              <a:spLocks noChangeArrowheads="1"/>
            </p:cNvSpPr>
            <p:nvPr/>
          </p:nvSpPr>
          <p:spPr bwMode="auto">
            <a:xfrm>
              <a:off x="3431" y="2048"/>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3" name="Oval 43">
              <a:extLst>
                <a:ext uri="{FF2B5EF4-FFF2-40B4-BE49-F238E27FC236}">
                  <a16:creationId xmlns:a16="http://schemas.microsoft.com/office/drawing/2014/main" id="{F9F61246-C002-0F02-B3B7-1278A9877BBB}"/>
                </a:ext>
              </a:extLst>
            </p:cNvPr>
            <p:cNvSpPr>
              <a:spLocks noChangeArrowheads="1"/>
            </p:cNvSpPr>
            <p:nvPr/>
          </p:nvSpPr>
          <p:spPr bwMode="auto">
            <a:xfrm>
              <a:off x="3564" y="2269"/>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4" name="Oval 44">
              <a:extLst>
                <a:ext uri="{FF2B5EF4-FFF2-40B4-BE49-F238E27FC236}">
                  <a16:creationId xmlns:a16="http://schemas.microsoft.com/office/drawing/2014/main" id="{AEC4646D-6469-2033-F020-05C6E2348610}"/>
                </a:ext>
              </a:extLst>
            </p:cNvPr>
            <p:cNvSpPr>
              <a:spLocks noChangeArrowheads="1"/>
            </p:cNvSpPr>
            <p:nvPr/>
          </p:nvSpPr>
          <p:spPr bwMode="auto">
            <a:xfrm>
              <a:off x="3590"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5" name="Oval 45">
              <a:extLst>
                <a:ext uri="{FF2B5EF4-FFF2-40B4-BE49-F238E27FC236}">
                  <a16:creationId xmlns:a16="http://schemas.microsoft.com/office/drawing/2014/main" id="{3F1195B3-BF16-0B7E-591D-520D39B62222}"/>
                </a:ext>
              </a:extLst>
            </p:cNvPr>
            <p:cNvSpPr>
              <a:spLocks noChangeArrowheads="1"/>
            </p:cNvSpPr>
            <p:nvPr/>
          </p:nvSpPr>
          <p:spPr bwMode="auto">
            <a:xfrm>
              <a:off x="3696"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6" name="Oval 46">
              <a:extLst>
                <a:ext uri="{FF2B5EF4-FFF2-40B4-BE49-F238E27FC236}">
                  <a16:creationId xmlns:a16="http://schemas.microsoft.com/office/drawing/2014/main" id="{FF315A6B-1058-3ED3-C811-240DC73715A4}"/>
                </a:ext>
              </a:extLst>
            </p:cNvPr>
            <p:cNvSpPr>
              <a:spLocks noChangeArrowheads="1"/>
            </p:cNvSpPr>
            <p:nvPr/>
          </p:nvSpPr>
          <p:spPr bwMode="auto">
            <a:xfrm>
              <a:off x="3775"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7" name="Oval 47">
              <a:extLst>
                <a:ext uri="{FF2B5EF4-FFF2-40B4-BE49-F238E27FC236}">
                  <a16:creationId xmlns:a16="http://schemas.microsoft.com/office/drawing/2014/main" id="{84769EF6-80E5-6441-F373-D37E9247DEBD}"/>
                </a:ext>
              </a:extLst>
            </p:cNvPr>
            <p:cNvSpPr>
              <a:spLocks noChangeArrowheads="1"/>
            </p:cNvSpPr>
            <p:nvPr/>
          </p:nvSpPr>
          <p:spPr bwMode="auto">
            <a:xfrm>
              <a:off x="3643"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8" name="Oval 48">
              <a:extLst>
                <a:ext uri="{FF2B5EF4-FFF2-40B4-BE49-F238E27FC236}">
                  <a16:creationId xmlns:a16="http://schemas.microsoft.com/office/drawing/2014/main" id="{694D083E-210C-2C57-CF44-8A7EB31C858A}"/>
                </a:ext>
              </a:extLst>
            </p:cNvPr>
            <p:cNvSpPr>
              <a:spLocks noChangeArrowheads="1"/>
            </p:cNvSpPr>
            <p:nvPr/>
          </p:nvSpPr>
          <p:spPr bwMode="auto">
            <a:xfrm>
              <a:off x="3960" y="257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89" name="Oval 49">
              <a:extLst>
                <a:ext uri="{FF2B5EF4-FFF2-40B4-BE49-F238E27FC236}">
                  <a16:creationId xmlns:a16="http://schemas.microsoft.com/office/drawing/2014/main" id="{87FFD8E2-0FCC-F791-BF6D-8A5FB697CFA2}"/>
                </a:ext>
              </a:extLst>
            </p:cNvPr>
            <p:cNvSpPr>
              <a:spLocks noChangeArrowheads="1"/>
            </p:cNvSpPr>
            <p:nvPr/>
          </p:nvSpPr>
          <p:spPr bwMode="auto">
            <a:xfrm>
              <a:off x="3616"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0" name="Rectangle 50">
              <a:extLst>
                <a:ext uri="{FF2B5EF4-FFF2-40B4-BE49-F238E27FC236}">
                  <a16:creationId xmlns:a16="http://schemas.microsoft.com/office/drawing/2014/main" id="{169E31DF-404C-5944-30B9-8BA0D657941C}"/>
                </a:ext>
              </a:extLst>
            </p:cNvPr>
            <p:cNvSpPr>
              <a:spLocks noChangeArrowheads="1"/>
            </p:cNvSpPr>
            <p:nvPr/>
          </p:nvSpPr>
          <p:spPr bwMode="auto">
            <a:xfrm>
              <a:off x="4462"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1" name="Rectangle 51">
              <a:extLst>
                <a:ext uri="{FF2B5EF4-FFF2-40B4-BE49-F238E27FC236}">
                  <a16:creationId xmlns:a16="http://schemas.microsoft.com/office/drawing/2014/main" id="{A9C36E73-FBB9-C270-FDC2-ECA5E616E00D}"/>
                </a:ext>
              </a:extLst>
            </p:cNvPr>
            <p:cNvSpPr>
              <a:spLocks noChangeArrowheads="1"/>
            </p:cNvSpPr>
            <p:nvPr/>
          </p:nvSpPr>
          <p:spPr bwMode="auto">
            <a:xfrm>
              <a:off x="4304"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2" name="Rectangle 52">
              <a:extLst>
                <a:ext uri="{FF2B5EF4-FFF2-40B4-BE49-F238E27FC236}">
                  <a16:creationId xmlns:a16="http://schemas.microsoft.com/office/drawing/2014/main" id="{D3DFD620-9DE2-1607-62E5-DD717D0D1AB7}"/>
                </a:ext>
              </a:extLst>
            </p:cNvPr>
            <p:cNvSpPr>
              <a:spLocks noChangeArrowheads="1"/>
            </p:cNvSpPr>
            <p:nvPr/>
          </p:nvSpPr>
          <p:spPr bwMode="auto">
            <a:xfrm>
              <a:off x="4515"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3" name="Rectangle 53">
              <a:extLst>
                <a:ext uri="{FF2B5EF4-FFF2-40B4-BE49-F238E27FC236}">
                  <a16:creationId xmlns:a16="http://schemas.microsoft.com/office/drawing/2014/main" id="{E48B1EB6-EE30-6D41-EAD1-C6F4AD7436F0}"/>
                </a:ext>
              </a:extLst>
            </p:cNvPr>
            <p:cNvSpPr>
              <a:spLocks noChangeArrowheads="1"/>
            </p:cNvSpPr>
            <p:nvPr/>
          </p:nvSpPr>
          <p:spPr bwMode="auto">
            <a:xfrm>
              <a:off x="4595"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4" name="Rectangle 54">
              <a:extLst>
                <a:ext uri="{FF2B5EF4-FFF2-40B4-BE49-F238E27FC236}">
                  <a16:creationId xmlns:a16="http://schemas.microsoft.com/office/drawing/2014/main" id="{510830F8-0546-057F-DF0F-9FBC05AB5BAC}"/>
                </a:ext>
              </a:extLst>
            </p:cNvPr>
            <p:cNvSpPr>
              <a:spLocks noChangeArrowheads="1"/>
            </p:cNvSpPr>
            <p:nvPr/>
          </p:nvSpPr>
          <p:spPr bwMode="auto">
            <a:xfrm>
              <a:off x="4568"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5" name="Rectangle 55">
              <a:extLst>
                <a:ext uri="{FF2B5EF4-FFF2-40B4-BE49-F238E27FC236}">
                  <a16:creationId xmlns:a16="http://schemas.microsoft.com/office/drawing/2014/main" id="{61811ED8-277D-AEDF-CF2C-155DBD48C2F5}"/>
                </a:ext>
              </a:extLst>
            </p:cNvPr>
            <p:cNvSpPr>
              <a:spLocks noChangeArrowheads="1"/>
            </p:cNvSpPr>
            <p:nvPr/>
          </p:nvSpPr>
          <p:spPr bwMode="auto">
            <a:xfrm>
              <a:off x="4674"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6" name="Rectangle 56">
              <a:extLst>
                <a:ext uri="{FF2B5EF4-FFF2-40B4-BE49-F238E27FC236}">
                  <a16:creationId xmlns:a16="http://schemas.microsoft.com/office/drawing/2014/main" id="{6AD86A85-5A0B-E691-59D3-9D8FA20C557B}"/>
                </a:ext>
              </a:extLst>
            </p:cNvPr>
            <p:cNvSpPr>
              <a:spLocks noChangeArrowheads="1"/>
            </p:cNvSpPr>
            <p:nvPr/>
          </p:nvSpPr>
          <p:spPr bwMode="auto">
            <a:xfrm>
              <a:off x="4648" y="1473"/>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7" name="Rectangle 57">
              <a:extLst>
                <a:ext uri="{FF2B5EF4-FFF2-40B4-BE49-F238E27FC236}">
                  <a16:creationId xmlns:a16="http://schemas.microsoft.com/office/drawing/2014/main" id="{E78EC218-8B7B-BA6D-A347-33057502A49B}"/>
                </a:ext>
              </a:extLst>
            </p:cNvPr>
            <p:cNvSpPr>
              <a:spLocks noChangeArrowheads="1"/>
            </p:cNvSpPr>
            <p:nvPr/>
          </p:nvSpPr>
          <p:spPr bwMode="auto">
            <a:xfrm>
              <a:off x="4806"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8" name="Rectangle 58">
              <a:extLst>
                <a:ext uri="{FF2B5EF4-FFF2-40B4-BE49-F238E27FC236}">
                  <a16:creationId xmlns:a16="http://schemas.microsoft.com/office/drawing/2014/main" id="{43028551-D83B-11A8-6C2E-3FA5DF403090}"/>
                </a:ext>
              </a:extLst>
            </p:cNvPr>
            <p:cNvSpPr>
              <a:spLocks noChangeArrowheads="1"/>
            </p:cNvSpPr>
            <p:nvPr/>
          </p:nvSpPr>
          <p:spPr bwMode="auto">
            <a:xfrm>
              <a:off x="4753"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799" name="Rectangle 59">
              <a:extLst>
                <a:ext uri="{FF2B5EF4-FFF2-40B4-BE49-F238E27FC236}">
                  <a16:creationId xmlns:a16="http://schemas.microsoft.com/office/drawing/2014/main" id="{A3F03CEC-2A69-5C8A-8700-459F417599A3}"/>
                </a:ext>
              </a:extLst>
            </p:cNvPr>
            <p:cNvSpPr>
              <a:spLocks noChangeArrowheads="1"/>
            </p:cNvSpPr>
            <p:nvPr/>
          </p:nvSpPr>
          <p:spPr bwMode="auto">
            <a:xfrm>
              <a:off x="4833" y="1827"/>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0" name="Rectangle 60">
              <a:extLst>
                <a:ext uri="{FF2B5EF4-FFF2-40B4-BE49-F238E27FC236}">
                  <a16:creationId xmlns:a16="http://schemas.microsoft.com/office/drawing/2014/main" id="{A6831E46-648C-F2A3-438C-DB19FD47B971}"/>
                </a:ext>
              </a:extLst>
            </p:cNvPr>
            <p:cNvSpPr>
              <a:spLocks noChangeArrowheads="1"/>
            </p:cNvSpPr>
            <p:nvPr/>
          </p:nvSpPr>
          <p:spPr bwMode="auto">
            <a:xfrm>
              <a:off x="4806"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1" name="Rectangle 61">
              <a:extLst>
                <a:ext uri="{FF2B5EF4-FFF2-40B4-BE49-F238E27FC236}">
                  <a16:creationId xmlns:a16="http://schemas.microsoft.com/office/drawing/2014/main" id="{A211AC0F-4E76-B524-3A73-025CE49E5478}"/>
                </a:ext>
              </a:extLst>
            </p:cNvPr>
            <p:cNvSpPr>
              <a:spLocks noChangeArrowheads="1"/>
            </p:cNvSpPr>
            <p:nvPr/>
          </p:nvSpPr>
          <p:spPr bwMode="auto">
            <a:xfrm>
              <a:off x="4965"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2" name="Rectangle 62">
              <a:extLst>
                <a:ext uri="{FF2B5EF4-FFF2-40B4-BE49-F238E27FC236}">
                  <a16:creationId xmlns:a16="http://schemas.microsoft.com/office/drawing/2014/main" id="{902DEB0E-8BCD-4D3B-E23C-B0046296FB2C}"/>
                </a:ext>
              </a:extLst>
            </p:cNvPr>
            <p:cNvSpPr>
              <a:spLocks noChangeArrowheads="1"/>
            </p:cNvSpPr>
            <p:nvPr/>
          </p:nvSpPr>
          <p:spPr bwMode="auto">
            <a:xfrm>
              <a:off x="4965" y="2269"/>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3" name="Rectangle 63">
              <a:extLst>
                <a:ext uri="{FF2B5EF4-FFF2-40B4-BE49-F238E27FC236}">
                  <a16:creationId xmlns:a16="http://schemas.microsoft.com/office/drawing/2014/main" id="{D211621D-7C8D-D4D6-94BB-A8C56C231390}"/>
                </a:ext>
              </a:extLst>
            </p:cNvPr>
            <p:cNvSpPr>
              <a:spLocks noChangeArrowheads="1"/>
            </p:cNvSpPr>
            <p:nvPr/>
          </p:nvSpPr>
          <p:spPr bwMode="auto">
            <a:xfrm>
              <a:off x="4991"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4" name="Rectangle 64">
              <a:extLst>
                <a:ext uri="{FF2B5EF4-FFF2-40B4-BE49-F238E27FC236}">
                  <a16:creationId xmlns:a16="http://schemas.microsoft.com/office/drawing/2014/main" id="{8BE09184-1CBD-9B66-0897-93D6D61A6A40}"/>
                </a:ext>
              </a:extLst>
            </p:cNvPr>
            <p:cNvSpPr>
              <a:spLocks noChangeArrowheads="1"/>
            </p:cNvSpPr>
            <p:nvPr/>
          </p:nvSpPr>
          <p:spPr bwMode="auto">
            <a:xfrm>
              <a:off x="2929" y="1296"/>
              <a:ext cx="2591"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1800">
                <a:latin typeface="Tahoma" panose="020B0604030504040204" pitchFamily="34" charset="0"/>
              </a:endParaRPr>
            </a:p>
          </p:txBody>
        </p:sp>
        <p:sp>
          <p:nvSpPr>
            <p:cNvPr id="32805" name="Line 65">
              <a:extLst>
                <a:ext uri="{FF2B5EF4-FFF2-40B4-BE49-F238E27FC236}">
                  <a16:creationId xmlns:a16="http://schemas.microsoft.com/office/drawing/2014/main" id="{0EA16877-E9D1-549C-4317-7A576342C225}"/>
                </a:ext>
              </a:extLst>
            </p:cNvPr>
            <p:cNvSpPr>
              <a:spLocks noChangeShapeType="1"/>
            </p:cNvSpPr>
            <p:nvPr/>
          </p:nvSpPr>
          <p:spPr bwMode="auto">
            <a:xfrm>
              <a:off x="3552" y="1392"/>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2806" name="Line 66">
              <a:extLst>
                <a:ext uri="{FF2B5EF4-FFF2-40B4-BE49-F238E27FC236}">
                  <a16:creationId xmlns:a16="http://schemas.microsoft.com/office/drawing/2014/main" id="{942DCB86-0CB5-E516-9FFD-AA968CB2F52B}"/>
                </a:ext>
              </a:extLst>
            </p:cNvPr>
            <p:cNvSpPr>
              <a:spLocks noChangeShapeType="1"/>
            </p:cNvSpPr>
            <p:nvPr/>
          </p:nvSpPr>
          <p:spPr bwMode="auto">
            <a:xfrm>
              <a:off x="4176" y="1344"/>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2807" name="Line 67">
              <a:extLst>
                <a:ext uri="{FF2B5EF4-FFF2-40B4-BE49-F238E27FC236}">
                  <a16:creationId xmlns:a16="http://schemas.microsoft.com/office/drawing/2014/main" id="{BA98ECE6-E592-F532-803A-D79554351DB3}"/>
                </a:ext>
              </a:extLst>
            </p:cNvPr>
            <p:cNvSpPr>
              <a:spLocks noChangeShapeType="1"/>
            </p:cNvSpPr>
            <p:nvPr/>
          </p:nvSpPr>
          <p:spPr bwMode="auto">
            <a:xfrm>
              <a:off x="3888" y="1392"/>
              <a:ext cx="576" cy="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32774" name="Line 68">
            <a:extLst>
              <a:ext uri="{FF2B5EF4-FFF2-40B4-BE49-F238E27FC236}">
                <a16:creationId xmlns:a16="http://schemas.microsoft.com/office/drawing/2014/main" id="{FE85887B-2A86-43DB-F92B-DC5FBF1BA036}"/>
              </a:ext>
            </a:extLst>
          </p:cNvPr>
          <p:cNvSpPr>
            <a:spLocks noChangeShapeType="1"/>
          </p:cNvSpPr>
          <p:nvPr/>
        </p:nvSpPr>
        <p:spPr bwMode="auto">
          <a:xfrm flipV="1">
            <a:off x="8280400" y="3124201"/>
            <a:ext cx="406400" cy="220663"/>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32775" name="Text Box 69">
            <a:extLst>
              <a:ext uri="{FF2B5EF4-FFF2-40B4-BE49-F238E27FC236}">
                <a16:creationId xmlns:a16="http://schemas.microsoft.com/office/drawing/2014/main" id="{2FBCFC12-4064-AB24-B85B-234977C52745}"/>
              </a:ext>
            </a:extLst>
          </p:cNvPr>
          <p:cNvSpPr txBox="1">
            <a:spLocks noChangeArrowheads="1"/>
          </p:cNvSpPr>
          <p:nvPr/>
        </p:nvSpPr>
        <p:spPr bwMode="auto">
          <a:xfrm>
            <a:off x="8382000" y="32004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50000"/>
              </a:spcBef>
              <a:buClrTx/>
              <a:buSzTx/>
              <a:buFontTx/>
              <a:buNone/>
            </a:pPr>
            <a:r>
              <a:rPr lang="en-US" altLang="en-US" sz="1800">
                <a:latin typeface="Arial Unicode MS" pitchFamily="34" charset="-128"/>
                <a:ea typeface="Arial Unicode MS" pitchFamily="34" charset="-128"/>
              </a:rPr>
              <a:t>m</a:t>
            </a:r>
          </a:p>
        </p:txBody>
      </p:sp>
      <p:sp>
        <p:nvSpPr>
          <p:cNvPr id="1796167" name="Text Box 71">
            <a:extLst>
              <a:ext uri="{FF2B5EF4-FFF2-40B4-BE49-F238E27FC236}">
                <a16:creationId xmlns:a16="http://schemas.microsoft.com/office/drawing/2014/main" id="{3783709D-6FE3-D3CB-490D-C7C7009C813F}"/>
              </a:ext>
            </a:extLst>
          </p:cNvPr>
          <p:cNvSpPr txBox="1">
            <a:spLocks noChangeArrowheads="1"/>
          </p:cNvSpPr>
          <p:nvPr/>
        </p:nvSpPr>
        <p:spPr bwMode="auto">
          <a:xfrm>
            <a:off x="1905000" y="4267200"/>
            <a:ext cx="8305800" cy="2025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50000"/>
              </a:spcBef>
              <a:buClrTx/>
              <a:buSzTx/>
              <a:buFontTx/>
              <a:buNone/>
            </a:pPr>
            <a:r>
              <a:rPr lang="en-US" altLang="en-US" sz="1800">
                <a:latin typeface="Tahoma" panose="020B0604030504040204" pitchFamily="34" charset="0"/>
              </a:rPr>
              <a:t>Let data D be (</a:t>
            </a:r>
            <a:r>
              <a:rPr lang="en-US" altLang="en-US" sz="1800" b="1">
                <a:latin typeface="Tahoma" panose="020B0604030504040204" pitchFamily="34" charset="0"/>
              </a:rPr>
              <a:t>X</a:t>
            </a:r>
            <a:r>
              <a:rPr lang="en-US" altLang="en-US" sz="1800" baseline="-25000">
                <a:latin typeface="Tahoma" panose="020B0604030504040204" pitchFamily="34" charset="0"/>
              </a:rPr>
              <a:t>1</a:t>
            </a:r>
            <a:r>
              <a:rPr lang="en-US" altLang="en-US" sz="1800">
                <a:latin typeface="Tahoma" panose="020B0604030504040204" pitchFamily="34" charset="0"/>
              </a:rPr>
              <a:t>, y</a:t>
            </a:r>
            <a:r>
              <a:rPr lang="en-US" altLang="en-US" sz="1800" baseline="-25000">
                <a:latin typeface="Tahoma" panose="020B0604030504040204" pitchFamily="34" charset="0"/>
              </a:rPr>
              <a:t>1</a:t>
            </a:r>
            <a:r>
              <a:rPr lang="en-US" altLang="en-US" sz="1800">
                <a:latin typeface="Tahoma" panose="020B0604030504040204" pitchFamily="34" charset="0"/>
              </a:rPr>
              <a:t>), …, (</a:t>
            </a:r>
            <a:r>
              <a:rPr lang="en-US" altLang="en-US" sz="1800" b="1">
                <a:latin typeface="Tahoma" panose="020B0604030504040204" pitchFamily="34" charset="0"/>
              </a:rPr>
              <a:t>X</a:t>
            </a:r>
            <a:r>
              <a:rPr lang="en-US" altLang="en-US" sz="1800" baseline="-25000">
                <a:latin typeface="Tahoma" panose="020B0604030504040204" pitchFamily="34" charset="0"/>
              </a:rPr>
              <a:t>|D|</a:t>
            </a:r>
            <a:r>
              <a:rPr lang="en-US" altLang="en-US" sz="1800">
                <a:latin typeface="Tahoma" panose="020B0604030504040204" pitchFamily="34" charset="0"/>
              </a:rPr>
              <a:t>, y</a:t>
            </a:r>
            <a:r>
              <a:rPr lang="en-US" altLang="en-US" sz="1800" baseline="-25000">
                <a:latin typeface="Tahoma" panose="020B0604030504040204" pitchFamily="34" charset="0"/>
              </a:rPr>
              <a:t>|D|</a:t>
            </a:r>
            <a:r>
              <a:rPr lang="en-US" altLang="en-US" sz="1800">
                <a:latin typeface="Tahoma" panose="020B0604030504040204" pitchFamily="34" charset="0"/>
              </a:rPr>
              <a:t>), where </a:t>
            </a:r>
            <a:r>
              <a:rPr lang="en-US" altLang="en-US" sz="1800" b="1">
                <a:latin typeface="Tahoma" panose="020B0604030504040204" pitchFamily="34" charset="0"/>
              </a:rPr>
              <a:t>X</a:t>
            </a:r>
            <a:r>
              <a:rPr lang="en-US" altLang="en-US" sz="1800" baseline="-25000">
                <a:latin typeface="Tahoma" panose="020B0604030504040204" pitchFamily="34" charset="0"/>
              </a:rPr>
              <a:t>i</a:t>
            </a:r>
            <a:r>
              <a:rPr lang="en-US" altLang="en-US" sz="1800">
                <a:latin typeface="Tahoma" panose="020B0604030504040204" pitchFamily="34" charset="0"/>
              </a:rPr>
              <a:t> is the set of training tuples associated with the class labels y</a:t>
            </a:r>
            <a:r>
              <a:rPr lang="en-US" altLang="en-US" sz="1800" baseline="-25000">
                <a:latin typeface="Tahoma" panose="020B0604030504040204" pitchFamily="34" charset="0"/>
              </a:rPr>
              <a:t>i</a:t>
            </a:r>
          </a:p>
          <a:p>
            <a:pPr eaLnBrk="1" hangingPunct="1">
              <a:spcBef>
                <a:spcPct val="50000"/>
              </a:spcBef>
              <a:buClrTx/>
              <a:buSzTx/>
              <a:buFontTx/>
              <a:buNone/>
            </a:pPr>
            <a:r>
              <a:rPr lang="en-US" altLang="en-US" sz="1800">
                <a:latin typeface="Tahoma" panose="020B0604030504040204" pitchFamily="34" charset="0"/>
              </a:rPr>
              <a:t>There are infinite lines (</a:t>
            </a:r>
            <a:r>
              <a:rPr lang="en-US" altLang="en-US" sz="1800" u="sng">
                <a:latin typeface="Tahoma" panose="020B0604030504040204" pitchFamily="34" charset="0"/>
              </a:rPr>
              <a:t>hyperplanes</a:t>
            </a:r>
            <a:r>
              <a:rPr lang="en-US" altLang="en-US" sz="1800">
                <a:latin typeface="Tahoma" panose="020B0604030504040204" pitchFamily="34" charset="0"/>
              </a:rPr>
              <a:t>) separating the two classes but we want to </a:t>
            </a:r>
            <a:r>
              <a:rPr lang="en-US" altLang="en-US" sz="1800" u="sng">
                <a:latin typeface="Tahoma" panose="020B0604030504040204" pitchFamily="34" charset="0"/>
              </a:rPr>
              <a:t>find the best one</a:t>
            </a:r>
            <a:r>
              <a:rPr lang="en-US" altLang="en-US" sz="1800">
                <a:latin typeface="Tahoma" panose="020B0604030504040204" pitchFamily="34" charset="0"/>
              </a:rPr>
              <a:t> (the one that minimizes classification error on unseen data)</a:t>
            </a:r>
          </a:p>
          <a:p>
            <a:pPr eaLnBrk="1" hangingPunct="1">
              <a:spcBef>
                <a:spcPct val="50000"/>
              </a:spcBef>
              <a:buClrTx/>
              <a:buSzTx/>
              <a:buFontTx/>
              <a:buNone/>
            </a:pPr>
            <a:r>
              <a:rPr lang="en-US" altLang="en-US" sz="1800" i="1">
                <a:latin typeface="Tahoma" panose="020B0604030504040204" pitchFamily="34" charset="0"/>
              </a:rPr>
              <a:t>SVM searches for the hyperplane with the largest margin</a:t>
            </a:r>
            <a:r>
              <a:rPr lang="en-US" altLang="en-US" sz="1800">
                <a:latin typeface="Tahoma" panose="020B0604030504040204" pitchFamily="34" charset="0"/>
              </a:rPr>
              <a:t>, i.e., </a:t>
            </a:r>
            <a:r>
              <a:rPr lang="en-US" altLang="en-US" sz="1800" b="1">
                <a:latin typeface="Tahoma" panose="020B0604030504040204" pitchFamily="34" charset="0"/>
              </a:rPr>
              <a:t>maximum marginal hyperplane</a:t>
            </a:r>
            <a:r>
              <a:rPr lang="en-US" altLang="en-US" sz="1800">
                <a:latin typeface="Tahoma" panose="020B0604030504040204" pitchFamily="34" charset="0"/>
              </a:rPr>
              <a:t> (MMH)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96167"/>
                                        </p:tgtEl>
                                        <p:attrNameLst>
                                          <p:attrName>style.visibility</p:attrName>
                                        </p:attrNameLst>
                                      </p:cBhvr>
                                      <p:to>
                                        <p:strVal val="visible"/>
                                      </p:to>
                                    </p:set>
                                    <p:animEffect transition="in" filter="dissolve">
                                      <p:cBhvr>
                                        <p:cTn id="7" dur="500"/>
                                        <p:tgtEl>
                                          <p:spTgt spid="1796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167"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Slide Number Placeholder 5">
            <a:extLst>
              <a:ext uri="{FF2B5EF4-FFF2-40B4-BE49-F238E27FC236}">
                <a16:creationId xmlns:a16="http://schemas.microsoft.com/office/drawing/2014/main" id="{0B5970E0-5C1D-D262-16D0-52861561B6E6}"/>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89</a:t>
            </a:fld>
            <a:endParaRPr lang="en-US"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1574CE34-4DBE-6DFE-1A14-1FAF9936EB06}"/>
              </a:ext>
            </a:extLst>
          </p:cNvPr>
          <p:cNvSpPr>
            <a:spLocks noGrp="1" noChangeArrowheads="1"/>
          </p:cNvSpPr>
          <p:nvPr>
            <p:ph type="title"/>
          </p:nvPr>
        </p:nvSpPr>
        <p:spPr>
          <a:xfrm>
            <a:off x="3693550" y="81900"/>
            <a:ext cx="7010802" cy="949946"/>
          </a:xfrm>
        </p:spPr>
        <p:txBody>
          <a:bodyPr/>
          <a:lstStyle/>
          <a:p>
            <a:pPr eaLnBrk="1" hangingPunct="1"/>
            <a:r>
              <a:rPr lang="en-US" altLang="en-US" sz="3200" dirty="0"/>
              <a:t>SVM—Linearly Separable</a:t>
            </a:r>
          </a:p>
        </p:txBody>
      </p:sp>
      <p:sp>
        <p:nvSpPr>
          <p:cNvPr id="34820" name="Rectangle 5">
            <a:extLst>
              <a:ext uri="{FF2B5EF4-FFF2-40B4-BE49-F238E27FC236}">
                <a16:creationId xmlns:a16="http://schemas.microsoft.com/office/drawing/2014/main" id="{842A7BA4-B182-8430-3056-2BC5E272D8EA}"/>
              </a:ext>
            </a:extLst>
          </p:cNvPr>
          <p:cNvSpPr>
            <a:spLocks noChangeArrowheads="1"/>
          </p:cNvSpPr>
          <p:nvPr/>
        </p:nvSpPr>
        <p:spPr bwMode="auto">
          <a:xfrm>
            <a:off x="1905000" y="12954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lnSpc>
                <a:spcPct val="110000"/>
              </a:lnSpc>
            </a:pPr>
            <a:r>
              <a:rPr lang="en-US" altLang="en-US" sz="2000" dirty="0">
                <a:latin typeface="Tahoma" panose="020B0604030504040204" pitchFamily="34" charset="0"/>
              </a:rPr>
              <a:t>A separating hyperplane can be written as</a:t>
            </a:r>
          </a:p>
          <a:p>
            <a:pPr lvl="2" eaLnBrk="1" hangingPunct="1">
              <a:lnSpc>
                <a:spcPct val="110000"/>
              </a:lnSpc>
              <a:buFont typeface="Wingdings" panose="05000000000000000000" pitchFamily="2" charset="2"/>
              <a:buNone/>
            </a:pPr>
            <a:r>
              <a:rPr lang="en-US" altLang="en-US" sz="2000" b="1" dirty="0">
                <a:latin typeface="Tahoma" panose="020B0604030504040204" pitchFamily="34" charset="0"/>
              </a:rPr>
              <a:t>W</a:t>
            </a:r>
            <a:r>
              <a:rPr lang="en-US" altLang="en-US" sz="2000" dirty="0">
                <a:latin typeface="Tahoma" panose="020B0604030504040204" pitchFamily="34" charset="0"/>
              </a:rPr>
              <a:t> ● </a:t>
            </a:r>
            <a:r>
              <a:rPr lang="en-US" altLang="en-US" sz="2000" b="1" dirty="0">
                <a:latin typeface="Tahoma" panose="020B0604030504040204" pitchFamily="34" charset="0"/>
              </a:rPr>
              <a:t>X</a:t>
            </a:r>
            <a:r>
              <a:rPr lang="en-US" altLang="en-US" sz="2000" dirty="0">
                <a:latin typeface="Tahoma" panose="020B0604030504040204" pitchFamily="34" charset="0"/>
              </a:rPr>
              <a:t> + b = 0</a:t>
            </a:r>
          </a:p>
          <a:p>
            <a:pPr lvl="1" eaLnBrk="1" hangingPunct="1">
              <a:lnSpc>
                <a:spcPct val="110000"/>
              </a:lnSpc>
              <a:buFont typeface="Wingdings" panose="05000000000000000000" pitchFamily="2" charset="2"/>
              <a:buNone/>
            </a:pPr>
            <a:r>
              <a:rPr lang="en-US" altLang="en-US" sz="2000" dirty="0">
                <a:latin typeface="Tahoma" panose="020B0604030504040204" pitchFamily="34" charset="0"/>
              </a:rPr>
              <a:t>where </a:t>
            </a:r>
            <a:r>
              <a:rPr lang="en-US" altLang="en-US" sz="2000" b="1" dirty="0">
                <a:latin typeface="Tahoma" panose="020B0604030504040204" pitchFamily="34" charset="0"/>
              </a:rPr>
              <a:t>W</a:t>
            </a:r>
            <a:r>
              <a:rPr lang="en-US" altLang="en-US" sz="2000" dirty="0">
                <a:latin typeface="Tahoma" panose="020B0604030504040204" pitchFamily="34" charset="0"/>
              </a:rPr>
              <a:t>={w</a:t>
            </a:r>
            <a:r>
              <a:rPr lang="en-US" altLang="en-US" sz="2000" baseline="-25000" dirty="0">
                <a:latin typeface="Tahoma" panose="020B0604030504040204" pitchFamily="34" charset="0"/>
              </a:rPr>
              <a:t>1</a:t>
            </a:r>
            <a:r>
              <a:rPr lang="en-US" altLang="en-US" sz="2000" dirty="0">
                <a:latin typeface="Tahoma" panose="020B0604030504040204" pitchFamily="34" charset="0"/>
              </a:rPr>
              <a:t>, w</a:t>
            </a:r>
            <a:r>
              <a:rPr lang="en-US" altLang="en-US" sz="2000" baseline="-25000" dirty="0">
                <a:latin typeface="Tahoma" panose="020B0604030504040204" pitchFamily="34" charset="0"/>
              </a:rPr>
              <a:t>2</a:t>
            </a:r>
            <a:r>
              <a:rPr lang="en-US" altLang="en-US" sz="2000" dirty="0">
                <a:latin typeface="Tahoma" panose="020B0604030504040204" pitchFamily="34" charset="0"/>
              </a:rPr>
              <a:t>, …, </a:t>
            </a:r>
            <a:r>
              <a:rPr lang="en-US" altLang="en-US" sz="2000" dirty="0" err="1">
                <a:latin typeface="Tahoma" panose="020B0604030504040204" pitchFamily="34" charset="0"/>
              </a:rPr>
              <a:t>w</a:t>
            </a:r>
            <a:r>
              <a:rPr lang="en-US" altLang="en-US" sz="2000" baseline="-25000" dirty="0" err="1">
                <a:latin typeface="Tahoma" panose="020B0604030504040204" pitchFamily="34" charset="0"/>
              </a:rPr>
              <a:t>n</a:t>
            </a:r>
            <a:r>
              <a:rPr lang="en-US" altLang="en-US" sz="2000" dirty="0">
                <a:latin typeface="Tahoma" panose="020B0604030504040204" pitchFamily="34" charset="0"/>
              </a:rPr>
              <a:t>} is a weight vector and b a scalar (bias)</a:t>
            </a:r>
          </a:p>
          <a:p>
            <a:pPr eaLnBrk="1" hangingPunct="1">
              <a:lnSpc>
                <a:spcPct val="110000"/>
              </a:lnSpc>
            </a:pPr>
            <a:r>
              <a:rPr lang="en-US" altLang="en-US" sz="2000" dirty="0">
                <a:latin typeface="Tahoma" panose="020B0604030504040204" pitchFamily="34" charset="0"/>
              </a:rPr>
              <a:t>For 2-D it can be written as</a:t>
            </a:r>
          </a:p>
          <a:p>
            <a:pPr lvl="2" eaLnBrk="1" hangingPunct="1">
              <a:lnSpc>
                <a:spcPct val="110000"/>
              </a:lnSpc>
              <a:buFont typeface="Wingdings" panose="05000000000000000000" pitchFamily="2" charset="2"/>
              <a:buNone/>
            </a:pPr>
            <a:r>
              <a:rPr lang="en-US" altLang="en-US" sz="2000" dirty="0">
                <a:latin typeface="Tahoma" panose="020B0604030504040204" pitchFamily="34" charset="0"/>
              </a:rPr>
              <a:t>w</a:t>
            </a:r>
            <a:r>
              <a:rPr lang="en-US" altLang="en-US" sz="2000" baseline="-25000" dirty="0">
                <a:latin typeface="Tahoma" panose="020B0604030504040204" pitchFamily="34" charset="0"/>
              </a:rPr>
              <a:t>0</a:t>
            </a:r>
            <a:r>
              <a:rPr lang="en-US" altLang="en-US" sz="2000" dirty="0">
                <a:latin typeface="Tahoma" panose="020B0604030504040204" pitchFamily="34" charset="0"/>
              </a:rPr>
              <a:t> + w</a:t>
            </a:r>
            <a:r>
              <a:rPr lang="en-US" altLang="en-US" sz="2000" baseline="-25000" dirty="0">
                <a:latin typeface="Tahoma" panose="020B0604030504040204" pitchFamily="34" charset="0"/>
              </a:rPr>
              <a:t>1</a:t>
            </a:r>
            <a:r>
              <a:rPr lang="en-US" altLang="en-US" sz="2000" dirty="0">
                <a:latin typeface="Tahoma" panose="020B0604030504040204" pitchFamily="34" charset="0"/>
              </a:rPr>
              <a:t> x</a:t>
            </a:r>
            <a:r>
              <a:rPr lang="en-US" altLang="en-US" sz="2000" baseline="-25000" dirty="0">
                <a:latin typeface="Tahoma" panose="020B0604030504040204" pitchFamily="34" charset="0"/>
              </a:rPr>
              <a:t>1</a:t>
            </a:r>
            <a:r>
              <a:rPr lang="en-US" altLang="en-US" sz="2000" dirty="0">
                <a:latin typeface="Tahoma" panose="020B0604030504040204" pitchFamily="34" charset="0"/>
              </a:rPr>
              <a:t> + w</a:t>
            </a:r>
            <a:r>
              <a:rPr lang="en-US" altLang="en-US" sz="2000" baseline="-25000" dirty="0">
                <a:latin typeface="Tahoma" panose="020B0604030504040204" pitchFamily="34" charset="0"/>
              </a:rPr>
              <a:t>2</a:t>
            </a:r>
            <a:r>
              <a:rPr lang="en-US" altLang="en-US" sz="2000" dirty="0">
                <a:latin typeface="Tahoma" panose="020B0604030504040204" pitchFamily="34" charset="0"/>
              </a:rPr>
              <a:t> x</a:t>
            </a:r>
            <a:r>
              <a:rPr lang="en-US" altLang="en-US" sz="2000" baseline="-25000" dirty="0">
                <a:latin typeface="Tahoma" panose="020B0604030504040204" pitchFamily="34" charset="0"/>
              </a:rPr>
              <a:t>2</a:t>
            </a:r>
            <a:r>
              <a:rPr lang="en-US" altLang="en-US" sz="2000" dirty="0">
                <a:latin typeface="Tahoma" panose="020B0604030504040204" pitchFamily="34" charset="0"/>
              </a:rPr>
              <a:t> = 0</a:t>
            </a:r>
          </a:p>
          <a:p>
            <a:pPr eaLnBrk="1" hangingPunct="1">
              <a:lnSpc>
                <a:spcPct val="110000"/>
              </a:lnSpc>
            </a:pPr>
            <a:r>
              <a:rPr lang="en-US" altLang="en-US" sz="2000" dirty="0">
                <a:latin typeface="Tahoma" panose="020B0604030504040204" pitchFamily="34" charset="0"/>
              </a:rPr>
              <a:t>The hyperplane defining the sides of the margin: </a:t>
            </a:r>
          </a:p>
          <a:p>
            <a:pPr lvl="2" eaLnBrk="1" hangingPunct="1">
              <a:lnSpc>
                <a:spcPct val="110000"/>
              </a:lnSpc>
              <a:buFont typeface="Wingdings" panose="05000000000000000000" pitchFamily="2" charset="2"/>
              <a:buNone/>
            </a:pPr>
            <a:r>
              <a:rPr lang="en-US" altLang="en-US" sz="2000" dirty="0">
                <a:latin typeface="Tahoma" panose="020B0604030504040204" pitchFamily="34" charset="0"/>
              </a:rPr>
              <a:t>H</a:t>
            </a:r>
            <a:r>
              <a:rPr lang="en-US" altLang="en-US" sz="2000" baseline="-25000" dirty="0">
                <a:latin typeface="Tahoma" panose="020B0604030504040204" pitchFamily="34" charset="0"/>
              </a:rPr>
              <a:t>1</a:t>
            </a:r>
            <a:r>
              <a:rPr lang="en-US" altLang="en-US" sz="2000" dirty="0">
                <a:latin typeface="Tahoma" panose="020B0604030504040204" pitchFamily="34" charset="0"/>
              </a:rPr>
              <a:t>: w</a:t>
            </a:r>
            <a:r>
              <a:rPr lang="en-US" altLang="en-US" sz="2000" baseline="-25000" dirty="0">
                <a:latin typeface="Tahoma" panose="020B0604030504040204" pitchFamily="34" charset="0"/>
              </a:rPr>
              <a:t>0</a:t>
            </a:r>
            <a:r>
              <a:rPr lang="en-US" altLang="en-US" sz="2000" dirty="0">
                <a:latin typeface="Tahoma" panose="020B0604030504040204" pitchFamily="34" charset="0"/>
              </a:rPr>
              <a:t> + w</a:t>
            </a:r>
            <a:r>
              <a:rPr lang="en-US" altLang="en-US" sz="2000" baseline="-25000" dirty="0">
                <a:latin typeface="Tahoma" panose="020B0604030504040204" pitchFamily="34" charset="0"/>
              </a:rPr>
              <a:t>1</a:t>
            </a:r>
            <a:r>
              <a:rPr lang="en-US" altLang="en-US" sz="2000" dirty="0">
                <a:latin typeface="Tahoma" panose="020B0604030504040204" pitchFamily="34" charset="0"/>
              </a:rPr>
              <a:t> x</a:t>
            </a:r>
            <a:r>
              <a:rPr lang="en-US" altLang="en-US" sz="2000" baseline="-25000" dirty="0">
                <a:latin typeface="Tahoma" panose="020B0604030504040204" pitchFamily="34" charset="0"/>
              </a:rPr>
              <a:t>1</a:t>
            </a:r>
            <a:r>
              <a:rPr lang="en-US" altLang="en-US" sz="2000" dirty="0">
                <a:latin typeface="Tahoma" panose="020B0604030504040204" pitchFamily="34" charset="0"/>
              </a:rPr>
              <a:t> + w</a:t>
            </a:r>
            <a:r>
              <a:rPr lang="en-US" altLang="en-US" sz="2000" baseline="-25000" dirty="0">
                <a:latin typeface="Tahoma" panose="020B0604030504040204" pitchFamily="34" charset="0"/>
              </a:rPr>
              <a:t>2</a:t>
            </a:r>
            <a:r>
              <a:rPr lang="en-US" altLang="en-US" sz="2000" dirty="0">
                <a:latin typeface="Tahoma" panose="020B0604030504040204" pitchFamily="34" charset="0"/>
              </a:rPr>
              <a:t> x</a:t>
            </a:r>
            <a:r>
              <a:rPr lang="en-US" altLang="en-US" sz="2000" baseline="-25000" dirty="0">
                <a:latin typeface="Tahoma" panose="020B0604030504040204" pitchFamily="34" charset="0"/>
              </a:rPr>
              <a:t>2</a:t>
            </a:r>
            <a:r>
              <a:rPr lang="en-US" altLang="en-US" sz="2000" dirty="0">
                <a:latin typeface="Tahoma" panose="020B0604030504040204" pitchFamily="34" charset="0"/>
              </a:rPr>
              <a:t> ≥ 1    for </a:t>
            </a:r>
            <a:r>
              <a:rPr lang="en-US" altLang="en-US" sz="2000" dirty="0" err="1">
                <a:latin typeface="Tahoma" panose="020B0604030504040204" pitchFamily="34" charset="0"/>
              </a:rPr>
              <a:t>y</a:t>
            </a:r>
            <a:r>
              <a:rPr lang="en-US" altLang="en-US" sz="2000" baseline="-25000" dirty="0" err="1">
                <a:latin typeface="Tahoma" panose="020B0604030504040204" pitchFamily="34" charset="0"/>
              </a:rPr>
              <a:t>i</a:t>
            </a:r>
            <a:r>
              <a:rPr lang="en-US" altLang="en-US" sz="2000" baseline="-25000" dirty="0">
                <a:latin typeface="Tahoma" panose="020B0604030504040204" pitchFamily="34" charset="0"/>
              </a:rPr>
              <a:t> </a:t>
            </a:r>
            <a:r>
              <a:rPr lang="en-US" altLang="en-US" sz="2000" dirty="0">
                <a:latin typeface="Tahoma" panose="020B0604030504040204" pitchFamily="34" charset="0"/>
              </a:rPr>
              <a:t>= +1, and</a:t>
            </a:r>
          </a:p>
          <a:p>
            <a:pPr lvl="2" eaLnBrk="1" hangingPunct="1">
              <a:lnSpc>
                <a:spcPct val="110000"/>
              </a:lnSpc>
              <a:buFont typeface="Wingdings" panose="05000000000000000000" pitchFamily="2" charset="2"/>
              <a:buNone/>
            </a:pPr>
            <a:r>
              <a:rPr lang="en-US" altLang="en-US" sz="2000" dirty="0">
                <a:latin typeface="Tahoma" panose="020B0604030504040204" pitchFamily="34" charset="0"/>
              </a:rPr>
              <a:t>H</a:t>
            </a:r>
            <a:r>
              <a:rPr lang="en-US" altLang="en-US" sz="2000" baseline="-25000" dirty="0">
                <a:latin typeface="Tahoma" panose="020B0604030504040204" pitchFamily="34" charset="0"/>
              </a:rPr>
              <a:t>2</a:t>
            </a:r>
            <a:r>
              <a:rPr lang="en-US" altLang="en-US" sz="2000" dirty="0">
                <a:latin typeface="Tahoma" panose="020B0604030504040204" pitchFamily="34" charset="0"/>
              </a:rPr>
              <a:t>: w</a:t>
            </a:r>
            <a:r>
              <a:rPr lang="en-US" altLang="en-US" sz="2000" baseline="-25000" dirty="0">
                <a:latin typeface="Tahoma" panose="020B0604030504040204" pitchFamily="34" charset="0"/>
              </a:rPr>
              <a:t>0</a:t>
            </a:r>
            <a:r>
              <a:rPr lang="en-US" altLang="en-US" sz="2000" dirty="0">
                <a:latin typeface="Tahoma" panose="020B0604030504040204" pitchFamily="34" charset="0"/>
              </a:rPr>
              <a:t> + w</a:t>
            </a:r>
            <a:r>
              <a:rPr lang="en-US" altLang="en-US" sz="2000" baseline="-25000" dirty="0">
                <a:latin typeface="Tahoma" panose="020B0604030504040204" pitchFamily="34" charset="0"/>
              </a:rPr>
              <a:t>1</a:t>
            </a:r>
            <a:r>
              <a:rPr lang="en-US" altLang="en-US" sz="2000" dirty="0">
                <a:latin typeface="Tahoma" panose="020B0604030504040204" pitchFamily="34" charset="0"/>
              </a:rPr>
              <a:t> x</a:t>
            </a:r>
            <a:r>
              <a:rPr lang="en-US" altLang="en-US" sz="2000" baseline="-25000" dirty="0">
                <a:latin typeface="Tahoma" panose="020B0604030504040204" pitchFamily="34" charset="0"/>
              </a:rPr>
              <a:t>1</a:t>
            </a:r>
            <a:r>
              <a:rPr lang="en-US" altLang="en-US" sz="2000" dirty="0">
                <a:latin typeface="Tahoma" panose="020B0604030504040204" pitchFamily="34" charset="0"/>
              </a:rPr>
              <a:t> + w</a:t>
            </a:r>
            <a:r>
              <a:rPr lang="en-US" altLang="en-US" sz="2000" baseline="-25000" dirty="0">
                <a:latin typeface="Tahoma" panose="020B0604030504040204" pitchFamily="34" charset="0"/>
              </a:rPr>
              <a:t>2</a:t>
            </a:r>
            <a:r>
              <a:rPr lang="en-US" altLang="en-US" sz="2000" dirty="0">
                <a:latin typeface="Tahoma" panose="020B0604030504040204" pitchFamily="34" charset="0"/>
              </a:rPr>
              <a:t> x</a:t>
            </a:r>
            <a:r>
              <a:rPr lang="en-US" altLang="en-US" sz="2000" baseline="-25000" dirty="0">
                <a:latin typeface="Tahoma" panose="020B0604030504040204" pitchFamily="34" charset="0"/>
              </a:rPr>
              <a:t>2</a:t>
            </a:r>
            <a:r>
              <a:rPr lang="en-US" altLang="en-US" sz="2000" dirty="0">
                <a:latin typeface="Tahoma" panose="020B0604030504040204" pitchFamily="34" charset="0"/>
              </a:rPr>
              <a:t> ≤ – 1 for </a:t>
            </a:r>
            <a:r>
              <a:rPr lang="en-US" altLang="en-US" sz="2000" dirty="0" err="1">
                <a:latin typeface="Tahoma" panose="020B0604030504040204" pitchFamily="34" charset="0"/>
              </a:rPr>
              <a:t>y</a:t>
            </a:r>
            <a:r>
              <a:rPr lang="en-US" altLang="en-US" sz="2000" baseline="-25000" dirty="0" err="1">
                <a:latin typeface="Tahoma" panose="020B0604030504040204" pitchFamily="34" charset="0"/>
              </a:rPr>
              <a:t>i</a:t>
            </a:r>
            <a:r>
              <a:rPr lang="en-US" altLang="en-US" sz="2000" baseline="-25000" dirty="0">
                <a:latin typeface="Tahoma" panose="020B0604030504040204" pitchFamily="34" charset="0"/>
              </a:rPr>
              <a:t> </a:t>
            </a:r>
            <a:r>
              <a:rPr lang="en-US" altLang="en-US" sz="2000" dirty="0">
                <a:latin typeface="Tahoma" panose="020B0604030504040204" pitchFamily="34" charset="0"/>
              </a:rPr>
              <a:t>= –1</a:t>
            </a:r>
          </a:p>
          <a:p>
            <a:pPr eaLnBrk="1" hangingPunct="1">
              <a:lnSpc>
                <a:spcPct val="110000"/>
              </a:lnSpc>
            </a:pPr>
            <a:r>
              <a:rPr lang="en-US" altLang="en-US" sz="2000" dirty="0">
                <a:latin typeface="Tahoma" panose="020B0604030504040204" pitchFamily="34" charset="0"/>
              </a:rPr>
              <a:t>Any training tuples that fall on hyperplanes H</a:t>
            </a:r>
            <a:r>
              <a:rPr lang="en-US" altLang="en-US" sz="2000" baseline="-25000" dirty="0">
                <a:latin typeface="Tahoma" panose="020B0604030504040204" pitchFamily="34" charset="0"/>
              </a:rPr>
              <a:t>1</a:t>
            </a:r>
            <a:r>
              <a:rPr lang="en-US" altLang="en-US" sz="2000" dirty="0">
                <a:latin typeface="Tahoma" panose="020B0604030504040204" pitchFamily="34" charset="0"/>
              </a:rPr>
              <a:t> or H</a:t>
            </a:r>
            <a:r>
              <a:rPr lang="en-US" altLang="en-US" sz="2000" baseline="-25000" dirty="0">
                <a:latin typeface="Tahoma" panose="020B0604030504040204" pitchFamily="34" charset="0"/>
              </a:rPr>
              <a:t>2</a:t>
            </a:r>
            <a:r>
              <a:rPr lang="en-US" altLang="en-US" sz="2000" dirty="0">
                <a:latin typeface="Tahoma" panose="020B0604030504040204" pitchFamily="34" charset="0"/>
              </a:rPr>
              <a:t> (i.e., the </a:t>
            </a:r>
            <a:br>
              <a:rPr lang="en-US" altLang="en-US" sz="2000" dirty="0">
                <a:latin typeface="Tahoma" panose="020B0604030504040204" pitchFamily="34" charset="0"/>
              </a:rPr>
            </a:br>
            <a:r>
              <a:rPr lang="en-US" altLang="en-US" sz="2000" dirty="0">
                <a:latin typeface="Tahoma" panose="020B0604030504040204" pitchFamily="34" charset="0"/>
              </a:rPr>
              <a:t>sides defining the margin) are </a:t>
            </a:r>
            <a:r>
              <a:rPr lang="en-US" altLang="en-US" sz="2000" b="1" dirty="0">
                <a:latin typeface="Tahoma" panose="020B0604030504040204" pitchFamily="34" charset="0"/>
              </a:rPr>
              <a:t>support vectors</a:t>
            </a:r>
          </a:p>
          <a:p>
            <a:pPr eaLnBrk="1" hangingPunct="1">
              <a:lnSpc>
                <a:spcPct val="110000"/>
              </a:lnSpc>
            </a:pPr>
            <a:r>
              <a:rPr lang="en-US" altLang="en-US" sz="2000" dirty="0">
                <a:latin typeface="Tahoma" panose="020B0604030504040204" pitchFamily="34" charset="0"/>
              </a:rPr>
              <a:t>This becomes a </a:t>
            </a:r>
            <a:r>
              <a:rPr lang="en-US" altLang="en-US" sz="2000" b="1" dirty="0">
                <a:latin typeface="Tahoma" panose="020B0604030504040204" pitchFamily="34" charset="0"/>
              </a:rPr>
              <a:t>constrained (convex) quadratic optimization</a:t>
            </a:r>
            <a:r>
              <a:rPr lang="en-US" altLang="en-US" sz="2000" dirty="0">
                <a:latin typeface="Tahoma" panose="020B0604030504040204" pitchFamily="34" charset="0"/>
              </a:rPr>
              <a:t> problem: Quadratic objective function and linear constraints </a:t>
            </a:r>
            <a:r>
              <a:rPr lang="en-US" altLang="en-US" sz="2000" dirty="0">
                <a:latin typeface="Tahoma" panose="020B0604030504040204" pitchFamily="34" charset="0"/>
                <a:sym typeface="Wingdings" panose="05000000000000000000" pitchFamily="2" charset="2"/>
              </a:rPr>
              <a:t></a:t>
            </a:r>
            <a:r>
              <a:rPr lang="en-US" altLang="en-US" sz="2000" dirty="0">
                <a:latin typeface="Tahoma" panose="020B0604030504040204" pitchFamily="34" charset="0"/>
              </a:rPr>
              <a:t> </a:t>
            </a:r>
            <a:r>
              <a:rPr lang="en-US" altLang="en-US" sz="2000" i="1" dirty="0">
                <a:latin typeface="Tahoma" panose="020B0604030504040204" pitchFamily="34" charset="0"/>
              </a:rPr>
              <a:t>Quadratic Programming (QP) </a:t>
            </a:r>
            <a:r>
              <a:rPr lang="en-US" altLang="en-US" sz="2000" dirty="0">
                <a:latin typeface="Tahoma" panose="020B0604030504040204" pitchFamily="34" charset="0"/>
                <a:sym typeface="Wingdings" panose="05000000000000000000" pitchFamily="2" charset="2"/>
              </a:rPr>
              <a:t></a:t>
            </a:r>
            <a:r>
              <a:rPr lang="en-US" altLang="en-US" sz="2000" dirty="0">
                <a:latin typeface="Tahoma" panose="020B0604030504040204" pitchFamily="34" charset="0"/>
              </a:rPr>
              <a:t> </a:t>
            </a:r>
            <a:r>
              <a:rPr lang="en-US" altLang="en-US" sz="2000" dirty="0" err="1">
                <a:latin typeface="Tahoma" panose="020B0604030504040204" pitchFamily="34" charset="0"/>
              </a:rPr>
              <a:t>Lagrangian</a:t>
            </a:r>
            <a:r>
              <a:rPr lang="en-US" altLang="en-US" sz="2000" dirty="0">
                <a:latin typeface="Tahoma" panose="020B0604030504040204" pitchFamily="34" charset="0"/>
              </a:rPr>
              <a:t> multipliers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D821-606C-2764-6D03-F72944DCCF22}"/>
              </a:ext>
            </a:extLst>
          </p:cNvPr>
          <p:cNvSpPr>
            <a:spLocks noGrp="1"/>
          </p:cNvSpPr>
          <p:nvPr>
            <p:ph type="title"/>
          </p:nvPr>
        </p:nvSpPr>
        <p:spPr>
          <a:xfrm>
            <a:off x="3429877" y="462692"/>
            <a:ext cx="5179285" cy="429975"/>
          </a:xfrm>
        </p:spPr>
        <p:txBody>
          <a:bodyPr/>
          <a:lstStyle/>
          <a:p>
            <a:r>
              <a:rPr lang="en-IN" b="1" dirty="0"/>
              <a:t>🌐 Web Text Classification</a:t>
            </a:r>
            <a:br>
              <a:rPr lang="en-IN" b="1" dirty="0"/>
            </a:br>
            <a:endParaRPr lang="en-IN" dirty="0"/>
          </a:p>
        </p:txBody>
      </p:sp>
      <p:sp>
        <p:nvSpPr>
          <p:cNvPr id="3" name="Content Placeholder 2">
            <a:extLst>
              <a:ext uri="{FF2B5EF4-FFF2-40B4-BE49-F238E27FC236}">
                <a16:creationId xmlns:a16="http://schemas.microsoft.com/office/drawing/2014/main" id="{B16F8973-B332-93E9-94CD-4DFF0DCA57CE}"/>
              </a:ext>
            </a:extLst>
          </p:cNvPr>
          <p:cNvSpPr>
            <a:spLocks noGrp="1"/>
          </p:cNvSpPr>
          <p:nvPr>
            <p:ph idx="1"/>
          </p:nvPr>
        </p:nvSpPr>
        <p:spPr/>
        <p:txBody>
          <a:bodyPr>
            <a:noAutofit/>
          </a:bodyPr>
          <a:lstStyle/>
          <a:p>
            <a:r>
              <a:rPr lang="en-IN" sz="2400" dirty="0"/>
              <a:t>Task: Categorize </a:t>
            </a:r>
            <a:r>
              <a:rPr lang="en-IN" sz="2400" b="1" dirty="0"/>
              <a:t>web documents</a:t>
            </a:r>
            <a:r>
              <a:rPr lang="en-IN" sz="2400" dirty="0"/>
              <a:t> into topic labels (e.g., Sports, Tech, Entertainment)</a:t>
            </a:r>
          </a:p>
          <a:p>
            <a:r>
              <a:rPr lang="en-IN" sz="2400" dirty="0"/>
              <a:t>Classification model maps:</a:t>
            </a:r>
          </a:p>
          <a:p>
            <a:pPr lvl="1"/>
            <a:r>
              <a:rPr lang="en-IN" sz="2400" dirty="0"/>
              <a:t>Text document → Topic category</a:t>
            </a:r>
          </a:p>
          <a:p>
            <a:r>
              <a:rPr lang="en-IN" sz="2400" dirty="0"/>
              <a:t>Used for:</a:t>
            </a:r>
          </a:p>
          <a:p>
            <a:pPr lvl="1"/>
            <a:r>
              <a:rPr lang="en-IN" sz="2400" dirty="0"/>
              <a:t>Automatic web tagging</a:t>
            </a:r>
          </a:p>
          <a:p>
            <a:pPr lvl="1"/>
            <a:r>
              <a:rPr lang="en-IN" sz="2400" dirty="0"/>
              <a:t>Content filtering</a:t>
            </a:r>
          </a:p>
          <a:p>
            <a:pPr lvl="1"/>
            <a:r>
              <a:rPr lang="en-IN" sz="2400" dirty="0"/>
              <a:t>News aggregation (e.g., </a:t>
            </a:r>
            <a:r>
              <a:rPr lang="en-IN" sz="2400" b="1" dirty="0"/>
              <a:t>Google News</a:t>
            </a:r>
            <a:r>
              <a:rPr lang="en-IN" sz="2400" dirty="0"/>
              <a:t>)</a:t>
            </a:r>
          </a:p>
          <a:p>
            <a:r>
              <a:rPr lang="en-IN" sz="2400" dirty="0"/>
              <a:t>Algorithms:</a:t>
            </a:r>
          </a:p>
          <a:p>
            <a:pPr lvl="1"/>
            <a:r>
              <a:rPr lang="en-IN" sz="2400" b="1" dirty="0"/>
              <a:t>Naive Bayes</a:t>
            </a:r>
            <a:r>
              <a:rPr lang="en-IN" sz="2400" dirty="0"/>
              <a:t> (traditional)</a:t>
            </a:r>
          </a:p>
          <a:p>
            <a:pPr lvl="1"/>
            <a:r>
              <a:rPr lang="en-IN" sz="2400" b="1" dirty="0"/>
              <a:t>Deep Learning Models</a:t>
            </a:r>
            <a:r>
              <a:rPr lang="en-IN" sz="2400" dirty="0"/>
              <a:t> (modern; better accuracy)</a:t>
            </a:r>
          </a:p>
          <a:p>
            <a:endParaRPr lang="en-IN" sz="2400" dirty="0"/>
          </a:p>
        </p:txBody>
      </p:sp>
      <p:pic>
        <p:nvPicPr>
          <p:cNvPr id="4098" name="Picture 2" descr="web-text classification">
            <a:extLst>
              <a:ext uri="{FF2B5EF4-FFF2-40B4-BE49-F238E27FC236}">
                <a16:creationId xmlns:a16="http://schemas.microsoft.com/office/drawing/2014/main" id="{2F14993C-D8BA-A443-FF04-9C637E5FF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49912"/>
            <a:ext cx="5361432" cy="225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998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8B3A60BF-3577-69D7-D4F3-2C30955ABB11}"/>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90</a:t>
            </a:fld>
            <a:endParaRPr lang="en-US"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C447510F-3D8F-3CBD-C23F-4CA0FF24BC67}"/>
              </a:ext>
            </a:extLst>
          </p:cNvPr>
          <p:cNvSpPr>
            <a:spLocks noGrp="1" noChangeArrowheads="1"/>
          </p:cNvSpPr>
          <p:nvPr>
            <p:ph type="title"/>
          </p:nvPr>
        </p:nvSpPr>
        <p:spPr>
          <a:xfrm>
            <a:off x="2667000" y="317956"/>
            <a:ext cx="9144000" cy="430887"/>
          </a:xfrm>
        </p:spPr>
        <p:txBody>
          <a:bodyPr/>
          <a:lstStyle/>
          <a:p>
            <a:pPr eaLnBrk="1" hangingPunct="1"/>
            <a:r>
              <a:rPr lang="en-US" altLang="en-US" sz="2800" dirty="0"/>
              <a:t>Why Is SVM Effective on High Dimensional Data?</a:t>
            </a:r>
          </a:p>
        </p:txBody>
      </p:sp>
      <p:sp>
        <p:nvSpPr>
          <p:cNvPr id="36868" name="Rectangle 3">
            <a:extLst>
              <a:ext uri="{FF2B5EF4-FFF2-40B4-BE49-F238E27FC236}">
                <a16:creationId xmlns:a16="http://schemas.microsoft.com/office/drawing/2014/main" id="{59311A41-9ACE-3095-8F67-5426FED0064B}"/>
              </a:ext>
            </a:extLst>
          </p:cNvPr>
          <p:cNvSpPr>
            <a:spLocks noChangeArrowheads="1"/>
          </p:cNvSpPr>
          <p:nvPr/>
        </p:nvSpPr>
        <p:spPr bwMode="auto">
          <a:xfrm>
            <a:off x="1905000" y="12954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lnSpc>
                <a:spcPct val="140000"/>
              </a:lnSpc>
            </a:pPr>
            <a:r>
              <a:rPr lang="en-US" altLang="en-US" sz="2000" dirty="0">
                <a:latin typeface="Tahoma" panose="020B0604030504040204" pitchFamily="34" charset="0"/>
              </a:rPr>
              <a:t>The </a:t>
            </a:r>
            <a:r>
              <a:rPr lang="en-US" altLang="en-US" sz="2000" b="1" dirty="0">
                <a:latin typeface="Tahoma" panose="020B0604030504040204" pitchFamily="34" charset="0"/>
              </a:rPr>
              <a:t>complexity</a:t>
            </a:r>
            <a:r>
              <a:rPr lang="en-US" altLang="en-US" sz="2000" dirty="0">
                <a:latin typeface="Tahoma" panose="020B0604030504040204" pitchFamily="34" charset="0"/>
              </a:rPr>
              <a:t> of trained classifier is characterized by the </a:t>
            </a:r>
            <a:r>
              <a:rPr lang="en-US" altLang="en-US" sz="2000" u="sng" dirty="0">
                <a:latin typeface="Tahoma" panose="020B0604030504040204" pitchFamily="34" charset="0"/>
              </a:rPr>
              <a:t># of support vectors</a:t>
            </a:r>
            <a:r>
              <a:rPr lang="en-US" altLang="en-US" sz="2000" dirty="0">
                <a:latin typeface="Tahoma" panose="020B0604030504040204" pitchFamily="34" charset="0"/>
              </a:rPr>
              <a:t> rather than the dimensionality of the data</a:t>
            </a:r>
          </a:p>
          <a:p>
            <a:pPr eaLnBrk="1" hangingPunct="1">
              <a:lnSpc>
                <a:spcPct val="140000"/>
              </a:lnSpc>
            </a:pPr>
            <a:r>
              <a:rPr lang="en-US" altLang="en-US" sz="2000" dirty="0">
                <a:highlight>
                  <a:srgbClr val="FFFF00"/>
                </a:highlight>
                <a:latin typeface="Tahoma" panose="020B0604030504040204" pitchFamily="34" charset="0"/>
              </a:rPr>
              <a:t>The </a:t>
            </a:r>
            <a:r>
              <a:rPr lang="en-US" altLang="en-US" sz="2000" b="1" dirty="0">
                <a:highlight>
                  <a:srgbClr val="FFFF00"/>
                </a:highlight>
                <a:latin typeface="Tahoma" panose="020B0604030504040204" pitchFamily="34" charset="0"/>
              </a:rPr>
              <a:t>support vectors</a:t>
            </a:r>
            <a:r>
              <a:rPr lang="en-US" altLang="en-US" sz="2000" dirty="0">
                <a:highlight>
                  <a:srgbClr val="FFFF00"/>
                </a:highlight>
                <a:latin typeface="Tahoma" panose="020B0604030504040204" pitchFamily="34" charset="0"/>
              </a:rPr>
              <a:t> are the </a:t>
            </a:r>
            <a:r>
              <a:rPr lang="en-US" altLang="en-US" sz="2000" u="sng" dirty="0">
                <a:highlight>
                  <a:srgbClr val="FFFF00"/>
                </a:highlight>
                <a:latin typeface="Tahoma" panose="020B0604030504040204" pitchFamily="34" charset="0"/>
              </a:rPr>
              <a:t>essential or critical training examples</a:t>
            </a:r>
            <a:r>
              <a:rPr lang="en-US" altLang="en-US" sz="2000" dirty="0">
                <a:highlight>
                  <a:srgbClr val="FFFF00"/>
                </a:highlight>
                <a:latin typeface="Tahoma" panose="020B0604030504040204" pitchFamily="34" charset="0"/>
              </a:rPr>
              <a:t> —they lie closest to the decision boundary (MMH)</a:t>
            </a:r>
          </a:p>
          <a:p>
            <a:pPr eaLnBrk="1" hangingPunct="1">
              <a:lnSpc>
                <a:spcPct val="140000"/>
              </a:lnSpc>
            </a:pPr>
            <a:r>
              <a:rPr lang="en-US" altLang="en-US" sz="2000" dirty="0">
                <a:latin typeface="Tahoma" panose="020B0604030504040204" pitchFamily="34" charset="0"/>
              </a:rPr>
              <a:t>If all other training examples are removed and the training is repeated, the same separating hyperplane would be found</a:t>
            </a:r>
          </a:p>
          <a:p>
            <a:pPr eaLnBrk="1" hangingPunct="1">
              <a:lnSpc>
                <a:spcPct val="140000"/>
              </a:lnSpc>
            </a:pPr>
            <a:r>
              <a:rPr lang="en-US" altLang="en-US" sz="2000" dirty="0">
                <a:latin typeface="Tahoma" panose="020B0604030504040204" pitchFamily="34" charset="0"/>
              </a:rPr>
              <a:t>The number of support vectors found can be used to compute an </a:t>
            </a:r>
            <a:r>
              <a:rPr lang="en-US" altLang="en-US" sz="2000" u="sng" dirty="0">
                <a:latin typeface="Tahoma" panose="020B0604030504040204" pitchFamily="34" charset="0"/>
              </a:rPr>
              <a:t>(upper) bound on the expected error rate</a:t>
            </a:r>
            <a:r>
              <a:rPr lang="en-US" altLang="en-US" sz="2000" dirty="0">
                <a:latin typeface="Tahoma" panose="020B0604030504040204" pitchFamily="34" charset="0"/>
              </a:rPr>
              <a:t> of the SVM classifier, which is independent of the data dimensionality</a:t>
            </a:r>
          </a:p>
          <a:p>
            <a:pPr eaLnBrk="1" hangingPunct="1">
              <a:lnSpc>
                <a:spcPct val="140000"/>
              </a:lnSpc>
            </a:pPr>
            <a:r>
              <a:rPr lang="en-US" altLang="en-US" sz="2000" dirty="0">
                <a:latin typeface="Tahoma" panose="020B0604030504040204" pitchFamily="34" charset="0"/>
              </a:rPr>
              <a:t>Thus, an SVM with a small number of support vectors can have good generalization, even when the dimensionality of the data is high</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8918C00B-9538-B7B0-D8D6-FB4DA165F0D4}"/>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91</a:t>
            </a:fld>
            <a:endParaRPr lang="en-US" altLang="en-US" sz="1200">
              <a:latin typeface="Tahoma" panose="020B0604030504040204" pitchFamily="34" charset="0"/>
            </a:endParaRPr>
          </a:p>
        </p:txBody>
      </p:sp>
      <p:sp>
        <p:nvSpPr>
          <p:cNvPr id="38915" name="Rectangle 2">
            <a:extLst>
              <a:ext uri="{FF2B5EF4-FFF2-40B4-BE49-F238E27FC236}">
                <a16:creationId xmlns:a16="http://schemas.microsoft.com/office/drawing/2014/main" id="{FD2480A9-35C8-2A5E-5D80-22584814679E}"/>
              </a:ext>
            </a:extLst>
          </p:cNvPr>
          <p:cNvSpPr>
            <a:spLocks noGrp="1" noChangeArrowheads="1"/>
          </p:cNvSpPr>
          <p:nvPr>
            <p:ph type="title"/>
          </p:nvPr>
        </p:nvSpPr>
        <p:spPr>
          <a:xfrm>
            <a:off x="3445078" y="457200"/>
            <a:ext cx="7391400" cy="390748"/>
          </a:xfrm>
        </p:spPr>
        <p:txBody>
          <a:bodyPr/>
          <a:lstStyle/>
          <a:p>
            <a:pPr eaLnBrk="1" hangingPunct="1"/>
            <a:r>
              <a:rPr lang="en-US" altLang="en-US" dirty="0"/>
              <a:t>SVM—Linearly Inseparable</a:t>
            </a:r>
          </a:p>
        </p:txBody>
      </p:sp>
      <p:sp>
        <p:nvSpPr>
          <p:cNvPr id="38916" name="Rectangle 3">
            <a:extLst>
              <a:ext uri="{FF2B5EF4-FFF2-40B4-BE49-F238E27FC236}">
                <a16:creationId xmlns:a16="http://schemas.microsoft.com/office/drawing/2014/main" id="{AAA042BF-F694-4A61-37E2-E75097BB566B}"/>
              </a:ext>
            </a:extLst>
          </p:cNvPr>
          <p:cNvSpPr>
            <a:spLocks noChangeArrowheads="1"/>
          </p:cNvSpPr>
          <p:nvPr/>
        </p:nvSpPr>
        <p:spPr bwMode="auto">
          <a:xfrm>
            <a:off x="1828800" y="15240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lnSpc>
                <a:spcPct val="110000"/>
              </a:lnSpc>
            </a:pPr>
            <a:r>
              <a:rPr lang="en-US" altLang="en-US" sz="2400">
                <a:latin typeface="Tahoma" panose="020B0604030504040204" pitchFamily="34" charset="0"/>
              </a:rPr>
              <a:t>Transform the original input data into a higher dimensional space</a:t>
            </a: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endParaRPr lang="en-US" altLang="en-US" sz="2400">
              <a:latin typeface="Tahoma" panose="020B0604030504040204" pitchFamily="34" charset="0"/>
            </a:endParaRPr>
          </a:p>
          <a:p>
            <a:pPr eaLnBrk="1" hangingPunct="1">
              <a:lnSpc>
                <a:spcPct val="110000"/>
              </a:lnSpc>
            </a:pPr>
            <a:r>
              <a:rPr lang="en-US" altLang="en-US" sz="2400">
                <a:latin typeface="Tahoma" panose="020B0604030504040204" pitchFamily="34" charset="0"/>
              </a:rPr>
              <a:t>Search for a linear separating hyperplane in the new space</a:t>
            </a:r>
          </a:p>
        </p:txBody>
      </p:sp>
      <p:pic>
        <p:nvPicPr>
          <p:cNvPr id="38917" name="Picture 11">
            <a:extLst>
              <a:ext uri="{FF2B5EF4-FFF2-40B4-BE49-F238E27FC236}">
                <a16:creationId xmlns:a16="http://schemas.microsoft.com/office/drawing/2014/main" id="{4F3177CB-64D0-FE44-86EE-DA894D2AF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83051"/>
            <a:ext cx="9067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8" name="Object 14">
            <a:extLst>
              <a:ext uri="{FF2B5EF4-FFF2-40B4-BE49-F238E27FC236}">
                <a16:creationId xmlns:a16="http://schemas.microsoft.com/office/drawing/2014/main" id="{8DD0DB3E-084F-B241-F3B5-E4B699E10522}"/>
              </a:ext>
            </a:extLst>
          </p:cNvPr>
          <p:cNvGraphicFramePr>
            <a:graphicFrameLocks noGrp="1" noChangeAspect="1"/>
          </p:cNvGraphicFramePr>
          <p:nvPr>
            <p:ph idx="1"/>
            <p:extLst>
              <p:ext uri="{D42A27DB-BD31-4B8C-83A1-F6EECF244321}">
                <p14:modId xmlns:p14="http://schemas.microsoft.com/office/powerpoint/2010/main" val="2955567648"/>
              </p:ext>
            </p:extLst>
          </p:nvPr>
        </p:nvGraphicFramePr>
        <p:xfrm>
          <a:off x="9714682" y="4177716"/>
          <a:ext cx="1906636" cy="1776369"/>
        </p:xfrm>
        <a:graphic>
          <a:graphicData uri="http://schemas.openxmlformats.org/presentationml/2006/ole">
            <mc:AlternateContent xmlns:mc="http://schemas.openxmlformats.org/markup-compatibility/2006">
              <mc:Choice xmlns:v="urn:schemas-microsoft-com:vml" Requires="v">
                <p:oleObj name="SmartDraw" r:id="rId4" imgW="2045208" imgH="1749552" progId="SmartDraw.2">
                  <p:embed/>
                </p:oleObj>
              </mc:Choice>
              <mc:Fallback>
                <p:oleObj name="SmartDraw" r:id="rId4" imgW="2045208" imgH="1749552" progId="SmartDraw.2">
                  <p:embed/>
                  <p:pic>
                    <p:nvPicPr>
                      <p:cNvPr id="38918" name="Object 14">
                        <a:extLst>
                          <a:ext uri="{FF2B5EF4-FFF2-40B4-BE49-F238E27FC236}">
                            <a16:creationId xmlns:a16="http://schemas.microsoft.com/office/drawing/2014/main" id="{8DD0DB3E-084F-B241-F3B5-E4B699E10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4682" y="4177716"/>
                        <a:ext cx="1906636" cy="1776369"/>
                      </a:xfrm>
                      <a:prstGeom prst="rect">
                        <a:avLst/>
                      </a:prstGeom>
                      <a:noFill/>
                      <a:ln>
                        <a:noFill/>
                      </a:ln>
                      <a:effec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25B22-A56D-AB55-D5CB-20F131A97CFF}"/>
              </a:ext>
            </a:extLst>
          </p:cNvPr>
          <p:cNvSpPr>
            <a:spLocks noGrp="1"/>
          </p:cNvSpPr>
          <p:nvPr>
            <p:ph type="title"/>
          </p:nvPr>
        </p:nvSpPr>
        <p:spPr>
          <a:xfrm>
            <a:off x="3833271" y="198090"/>
            <a:ext cx="4807034" cy="414093"/>
          </a:xfrm>
        </p:spPr>
        <p:txBody>
          <a:bodyPr/>
          <a:lstStyle/>
          <a:p>
            <a:r>
              <a:rPr lang="en-IN" dirty="0"/>
              <a:t>SVM with Quadratic Kernel </a:t>
            </a:r>
          </a:p>
        </p:txBody>
      </p:sp>
      <p:sp>
        <p:nvSpPr>
          <p:cNvPr id="3" name="Text Placeholder 2">
            <a:extLst>
              <a:ext uri="{FF2B5EF4-FFF2-40B4-BE49-F238E27FC236}">
                <a16:creationId xmlns:a16="http://schemas.microsoft.com/office/drawing/2014/main" id="{780F499A-F0C8-D13E-6267-2A30A7E0B84F}"/>
              </a:ext>
            </a:extLst>
          </p:cNvPr>
          <p:cNvSpPr>
            <a:spLocks noGrp="1"/>
          </p:cNvSpPr>
          <p:nvPr>
            <p:ph type="body" idx="1"/>
          </p:nvPr>
        </p:nvSpPr>
        <p:spPr>
          <a:xfrm>
            <a:off x="772496" y="612183"/>
            <a:ext cx="10727246" cy="5029200"/>
          </a:xfrm>
        </p:spPr>
        <p:txBody>
          <a:bodyPr numCol="2"/>
          <a:lstStyle/>
          <a:p>
            <a:r>
              <a:rPr lang="en-IN" sz="1400" dirty="0"/>
              <a:t>import </a:t>
            </a:r>
            <a:r>
              <a:rPr lang="en-IN" sz="1400" dirty="0" err="1"/>
              <a:t>numpy</a:t>
            </a:r>
            <a:r>
              <a:rPr lang="en-IN" sz="1400" dirty="0"/>
              <a:t> as np</a:t>
            </a:r>
          </a:p>
          <a:p>
            <a:r>
              <a:rPr lang="en-IN" sz="1400" dirty="0"/>
              <a:t>import </a:t>
            </a:r>
            <a:r>
              <a:rPr lang="en-IN" sz="1400" dirty="0" err="1"/>
              <a:t>matplotlib.pyplot</a:t>
            </a:r>
            <a:r>
              <a:rPr lang="en-IN" sz="1400" dirty="0"/>
              <a:t> as </a:t>
            </a:r>
            <a:r>
              <a:rPr lang="en-IN" sz="1400" dirty="0" err="1"/>
              <a:t>plt</a:t>
            </a:r>
            <a:endParaRPr lang="en-IN" sz="1400" dirty="0"/>
          </a:p>
          <a:p>
            <a:r>
              <a:rPr lang="en-IN" sz="1400" dirty="0"/>
              <a:t>from </a:t>
            </a:r>
            <a:r>
              <a:rPr lang="en-IN" sz="1400" dirty="0" err="1"/>
              <a:t>sklearn.datasets</a:t>
            </a:r>
            <a:r>
              <a:rPr lang="en-IN" sz="1400" dirty="0"/>
              <a:t> import </a:t>
            </a:r>
            <a:r>
              <a:rPr lang="en-IN" sz="1400" dirty="0" err="1"/>
              <a:t>make_circles</a:t>
            </a:r>
            <a:endParaRPr lang="en-IN" sz="1400" dirty="0"/>
          </a:p>
          <a:p>
            <a:r>
              <a:rPr lang="en-IN" sz="1400" dirty="0"/>
              <a:t>from </a:t>
            </a:r>
            <a:r>
              <a:rPr lang="en-IN" sz="1400" dirty="0" err="1"/>
              <a:t>sklearn.svm</a:t>
            </a:r>
            <a:r>
              <a:rPr lang="en-IN" sz="1400" dirty="0"/>
              <a:t> import SVC</a:t>
            </a:r>
          </a:p>
          <a:p>
            <a:br>
              <a:rPr lang="en-IN" sz="1400" dirty="0"/>
            </a:br>
            <a:r>
              <a:rPr lang="en-IN" sz="1400" dirty="0"/>
              <a:t># Generate nonlinear data (circle-shaped)</a:t>
            </a:r>
          </a:p>
          <a:p>
            <a:r>
              <a:rPr lang="en-IN" sz="1400" dirty="0"/>
              <a:t>X, y = </a:t>
            </a:r>
            <a:r>
              <a:rPr lang="en-IN" sz="1400" dirty="0" err="1"/>
              <a:t>make_circles</a:t>
            </a:r>
            <a:r>
              <a:rPr lang="en-IN" sz="1400" dirty="0"/>
              <a:t>(</a:t>
            </a:r>
            <a:r>
              <a:rPr lang="en-IN" sz="1400" dirty="0" err="1"/>
              <a:t>n_samples</a:t>
            </a:r>
            <a:r>
              <a:rPr lang="en-IN" sz="1400" dirty="0"/>
              <a:t>=200, factor=0.5, noise=0.05)</a:t>
            </a:r>
          </a:p>
          <a:p>
            <a:br>
              <a:rPr lang="en-IN" sz="1400" dirty="0"/>
            </a:br>
            <a:r>
              <a:rPr lang="en-IN" sz="1400" dirty="0"/>
              <a:t># Train a linear SVM (will fail to separate properly)</a:t>
            </a:r>
          </a:p>
          <a:p>
            <a:r>
              <a:rPr lang="en-IN" sz="1400" dirty="0" err="1"/>
              <a:t>svm_linear</a:t>
            </a:r>
            <a:r>
              <a:rPr lang="en-IN" sz="1400" dirty="0"/>
              <a:t> = </a:t>
            </a:r>
            <a:r>
              <a:rPr lang="en-IN" sz="1400" dirty="0">
                <a:highlight>
                  <a:srgbClr val="FFFF00"/>
                </a:highlight>
              </a:rPr>
              <a:t>SVC(kernel="linear").fit(X, y)</a:t>
            </a:r>
          </a:p>
          <a:p>
            <a:br>
              <a:rPr lang="en-IN" sz="1400" dirty="0"/>
            </a:br>
            <a:r>
              <a:rPr lang="en-IN" sz="1400" dirty="0"/>
              <a:t># Train an SVM with polynomial kernel (degree=2 → quadratic)</a:t>
            </a:r>
          </a:p>
          <a:p>
            <a:r>
              <a:rPr lang="en-IN" sz="1400" dirty="0" err="1"/>
              <a:t>svm_poly</a:t>
            </a:r>
            <a:r>
              <a:rPr lang="en-IN" sz="1400" dirty="0"/>
              <a:t> </a:t>
            </a:r>
            <a:r>
              <a:rPr lang="en-IN" sz="1400" dirty="0">
                <a:highlight>
                  <a:srgbClr val="FFFF00"/>
                </a:highlight>
              </a:rPr>
              <a:t>= SVC(kernel="poly", degree=2, C=10).fit(X, y)</a:t>
            </a:r>
          </a:p>
          <a:p>
            <a:br>
              <a:rPr lang="en-IN" sz="1400" dirty="0"/>
            </a:br>
            <a:r>
              <a:rPr lang="en-IN" sz="1400" dirty="0"/>
              <a:t># Plot decision boundaries</a:t>
            </a:r>
          </a:p>
          <a:p>
            <a:r>
              <a:rPr lang="en-IN" sz="1400" dirty="0"/>
              <a:t>def </a:t>
            </a:r>
            <a:r>
              <a:rPr lang="en-IN" sz="1400" dirty="0" err="1"/>
              <a:t>plot_boundary</a:t>
            </a:r>
            <a:r>
              <a:rPr lang="en-IN" sz="1400" dirty="0"/>
              <a:t>(model, X, y, title):</a:t>
            </a:r>
          </a:p>
          <a:p>
            <a:r>
              <a:rPr lang="en-IN" sz="1400" dirty="0"/>
              <a:t>    </a:t>
            </a:r>
            <a:r>
              <a:rPr lang="en-IN" sz="1400" dirty="0" err="1"/>
              <a:t>plt.scatter</a:t>
            </a:r>
            <a:r>
              <a:rPr lang="en-IN" sz="1400" dirty="0"/>
              <a:t>(X[:, 0], X[:, 1], c=y, </a:t>
            </a:r>
            <a:r>
              <a:rPr lang="en-IN" sz="1400" dirty="0" err="1"/>
              <a:t>cmap</a:t>
            </a:r>
            <a:r>
              <a:rPr lang="en-IN" sz="1400" dirty="0"/>
              <a:t>="</a:t>
            </a:r>
            <a:r>
              <a:rPr lang="en-IN" sz="1400" dirty="0" err="1"/>
              <a:t>bwr</a:t>
            </a:r>
            <a:r>
              <a:rPr lang="en-IN" sz="1400" dirty="0"/>
              <a:t>", s=30, </a:t>
            </a:r>
            <a:r>
              <a:rPr lang="en-IN" sz="1400" dirty="0" err="1"/>
              <a:t>edgecolors</a:t>
            </a:r>
            <a:r>
              <a:rPr lang="en-IN" sz="1400" dirty="0"/>
              <a:t>="k")</a:t>
            </a:r>
          </a:p>
          <a:p>
            <a:r>
              <a:rPr lang="en-IN" sz="1400" dirty="0"/>
              <a:t>    </a:t>
            </a:r>
            <a:r>
              <a:rPr lang="en-IN" sz="1400" dirty="0" err="1"/>
              <a:t>ax</a:t>
            </a:r>
            <a:r>
              <a:rPr lang="en-IN" sz="1400" dirty="0"/>
              <a:t> = </a:t>
            </a:r>
            <a:r>
              <a:rPr lang="en-IN" sz="1400" dirty="0" err="1"/>
              <a:t>plt.gca</a:t>
            </a:r>
            <a:r>
              <a:rPr lang="en-IN" sz="1400" dirty="0"/>
              <a:t>()</a:t>
            </a:r>
          </a:p>
          <a:p>
            <a:r>
              <a:rPr lang="en-IN" sz="1400" dirty="0"/>
              <a:t>    </a:t>
            </a:r>
            <a:r>
              <a:rPr lang="en-IN" sz="1400" dirty="0" err="1"/>
              <a:t>xlim</a:t>
            </a:r>
            <a:r>
              <a:rPr lang="en-IN" sz="1400" dirty="0"/>
              <a:t> = </a:t>
            </a:r>
            <a:r>
              <a:rPr lang="en-IN" sz="1400" dirty="0" err="1"/>
              <a:t>ax.get_xlim</a:t>
            </a:r>
            <a:r>
              <a:rPr lang="en-IN" sz="1400" dirty="0"/>
              <a:t>()</a:t>
            </a:r>
          </a:p>
          <a:p>
            <a:r>
              <a:rPr lang="en-IN" sz="1400" dirty="0"/>
              <a:t>    </a:t>
            </a:r>
            <a:r>
              <a:rPr lang="en-IN" sz="1400" dirty="0" err="1"/>
              <a:t>ylim</a:t>
            </a:r>
            <a:r>
              <a:rPr lang="en-IN" sz="1400" dirty="0"/>
              <a:t> = </a:t>
            </a:r>
            <a:r>
              <a:rPr lang="en-IN" sz="1400" dirty="0" err="1"/>
              <a:t>ax.get_ylim</a:t>
            </a:r>
            <a:r>
              <a:rPr lang="en-IN" sz="1400" dirty="0"/>
              <a:t>()</a:t>
            </a:r>
          </a:p>
          <a:p>
            <a:br>
              <a:rPr lang="en-IN" sz="1400" dirty="0"/>
            </a:br>
            <a:r>
              <a:rPr lang="en-IN" sz="1400" dirty="0"/>
              <a:t>    </a:t>
            </a:r>
          </a:p>
          <a:p>
            <a:endParaRPr lang="en-IN" sz="1400" dirty="0"/>
          </a:p>
          <a:p>
            <a:endParaRPr lang="en-IN" sz="1400" dirty="0"/>
          </a:p>
          <a:p>
            <a:r>
              <a:rPr lang="en-IN" sz="1400" dirty="0"/>
              <a:t># create grid</a:t>
            </a:r>
          </a:p>
          <a:p>
            <a:r>
              <a:rPr lang="en-IN" sz="1400" dirty="0"/>
              <a:t>    xx, </a:t>
            </a:r>
            <a:r>
              <a:rPr lang="en-IN" sz="1400" dirty="0" err="1"/>
              <a:t>yy</a:t>
            </a:r>
            <a:r>
              <a:rPr lang="en-IN" sz="1400" dirty="0"/>
              <a:t> = </a:t>
            </a:r>
            <a:r>
              <a:rPr lang="en-IN" sz="1400" dirty="0" err="1"/>
              <a:t>np.meshgrid</a:t>
            </a:r>
            <a:r>
              <a:rPr lang="en-IN" sz="1400" dirty="0"/>
              <a:t>(</a:t>
            </a:r>
            <a:r>
              <a:rPr lang="en-IN" sz="1400" dirty="0" err="1"/>
              <a:t>np.linspace</a:t>
            </a:r>
            <a:r>
              <a:rPr lang="en-IN" sz="1400" dirty="0"/>
              <a:t>(</a:t>
            </a:r>
            <a:r>
              <a:rPr lang="en-IN" sz="1400" dirty="0" err="1"/>
              <a:t>xlim</a:t>
            </a:r>
            <a:r>
              <a:rPr lang="en-IN" sz="1400" dirty="0"/>
              <a:t>[0], </a:t>
            </a:r>
            <a:r>
              <a:rPr lang="en-IN" sz="1400" dirty="0" err="1"/>
              <a:t>xlim</a:t>
            </a:r>
            <a:r>
              <a:rPr lang="en-IN" sz="1400" dirty="0"/>
              <a:t>[1], 200),</a:t>
            </a:r>
          </a:p>
          <a:p>
            <a:r>
              <a:rPr lang="en-IN" sz="1400" dirty="0"/>
              <a:t>                         </a:t>
            </a:r>
            <a:r>
              <a:rPr lang="en-IN" sz="1400" dirty="0" err="1"/>
              <a:t>np.linspace</a:t>
            </a:r>
            <a:r>
              <a:rPr lang="en-IN" sz="1400" dirty="0"/>
              <a:t>(</a:t>
            </a:r>
            <a:r>
              <a:rPr lang="en-IN" sz="1400" dirty="0" err="1"/>
              <a:t>ylim</a:t>
            </a:r>
            <a:r>
              <a:rPr lang="en-IN" sz="1400" dirty="0"/>
              <a:t>[0], </a:t>
            </a:r>
            <a:r>
              <a:rPr lang="en-IN" sz="1400" dirty="0" err="1"/>
              <a:t>ylim</a:t>
            </a:r>
            <a:r>
              <a:rPr lang="en-IN" sz="1400" dirty="0"/>
              <a:t>[1], 200))</a:t>
            </a:r>
          </a:p>
          <a:p>
            <a:r>
              <a:rPr lang="en-IN" sz="1400" dirty="0"/>
              <a:t>    Z = </a:t>
            </a:r>
            <a:r>
              <a:rPr lang="en-IN" sz="1400" dirty="0" err="1"/>
              <a:t>model.decision_function</a:t>
            </a:r>
            <a:r>
              <a:rPr lang="en-IN" sz="1400" dirty="0"/>
              <a:t>(</a:t>
            </a:r>
            <a:r>
              <a:rPr lang="en-IN" sz="1400" dirty="0" err="1"/>
              <a:t>np.c</a:t>
            </a:r>
            <a:r>
              <a:rPr lang="en-IN" sz="1400" dirty="0"/>
              <a:t>_[</a:t>
            </a:r>
            <a:r>
              <a:rPr lang="en-IN" sz="1400" dirty="0" err="1"/>
              <a:t>xx.ravel</a:t>
            </a:r>
            <a:r>
              <a:rPr lang="en-IN" sz="1400" dirty="0"/>
              <a:t>(), </a:t>
            </a:r>
            <a:r>
              <a:rPr lang="en-IN" sz="1400" dirty="0" err="1"/>
              <a:t>yy.ravel</a:t>
            </a:r>
            <a:r>
              <a:rPr lang="en-IN" sz="1400" dirty="0"/>
              <a:t>()])</a:t>
            </a:r>
          </a:p>
          <a:p>
            <a:r>
              <a:rPr lang="en-IN" sz="1400" dirty="0"/>
              <a:t>    Z = </a:t>
            </a:r>
            <a:r>
              <a:rPr lang="en-IN" sz="1400" dirty="0" err="1"/>
              <a:t>Z.reshape</a:t>
            </a:r>
            <a:r>
              <a:rPr lang="en-IN" sz="1400" dirty="0"/>
              <a:t>(</a:t>
            </a:r>
            <a:r>
              <a:rPr lang="en-IN" sz="1400" dirty="0" err="1"/>
              <a:t>xx.shape</a:t>
            </a:r>
            <a:r>
              <a:rPr lang="en-IN" sz="1400" dirty="0"/>
              <a:t>)</a:t>
            </a:r>
          </a:p>
          <a:p>
            <a:br>
              <a:rPr lang="en-IN" sz="1400" dirty="0"/>
            </a:br>
            <a:r>
              <a:rPr lang="en-IN" sz="1400" dirty="0"/>
              <a:t>    # plot decision boundary</a:t>
            </a:r>
          </a:p>
          <a:p>
            <a:r>
              <a:rPr lang="en-IN" sz="1400" dirty="0"/>
              <a:t>    </a:t>
            </a:r>
            <a:r>
              <a:rPr lang="en-IN" sz="1400" dirty="0" err="1"/>
              <a:t>plt.contour</a:t>
            </a:r>
            <a:r>
              <a:rPr lang="en-IN" sz="1400" dirty="0"/>
              <a:t>(xx, </a:t>
            </a:r>
            <a:r>
              <a:rPr lang="en-IN" sz="1400" dirty="0" err="1"/>
              <a:t>yy</a:t>
            </a:r>
            <a:r>
              <a:rPr lang="en-IN" sz="1400" dirty="0"/>
              <a:t>, Z, </a:t>
            </a:r>
            <a:r>
              <a:rPr lang="en-IN" sz="1400" dirty="0" err="1"/>
              <a:t>colors</a:t>
            </a:r>
            <a:r>
              <a:rPr lang="en-IN" sz="1400" dirty="0"/>
              <a:t>='k', levels=[0], alpha=0.8, </a:t>
            </a:r>
            <a:r>
              <a:rPr lang="en-IN" sz="1400" dirty="0" err="1"/>
              <a:t>linestyles</a:t>
            </a:r>
            <a:r>
              <a:rPr lang="en-IN" sz="1400" dirty="0"/>
              <a:t>=['-'])</a:t>
            </a:r>
          </a:p>
          <a:p>
            <a:r>
              <a:rPr lang="en-IN" sz="1400" dirty="0"/>
              <a:t>    </a:t>
            </a:r>
            <a:r>
              <a:rPr lang="en-IN" sz="1400" dirty="0" err="1"/>
              <a:t>plt.title</a:t>
            </a:r>
            <a:r>
              <a:rPr lang="en-IN" sz="1400" dirty="0"/>
              <a:t>(title)</a:t>
            </a:r>
          </a:p>
          <a:p>
            <a:br>
              <a:rPr lang="en-IN" sz="1400" dirty="0"/>
            </a:br>
            <a:r>
              <a:rPr lang="en-IN" sz="1400" dirty="0" err="1"/>
              <a:t>plt.figure</a:t>
            </a:r>
            <a:r>
              <a:rPr lang="en-IN" sz="1400" dirty="0"/>
              <a:t>(</a:t>
            </a:r>
            <a:r>
              <a:rPr lang="en-IN" sz="1400" dirty="0" err="1"/>
              <a:t>figsize</a:t>
            </a:r>
            <a:r>
              <a:rPr lang="en-IN" sz="1400" dirty="0"/>
              <a:t>=(10,4))</a:t>
            </a:r>
          </a:p>
          <a:p>
            <a:br>
              <a:rPr lang="en-IN" sz="1400" dirty="0"/>
            </a:br>
            <a:r>
              <a:rPr lang="en-IN" sz="1400" dirty="0" err="1"/>
              <a:t>plt.subplot</a:t>
            </a:r>
            <a:r>
              <a:rPr lang="en-IN" sz="1400" dirty="0"/>
              <a:t>(1,2,1)</a:t>
            </a:r>
          </a:p>
          <a:p>
            <a:r>
              <a:rPr lang="en-IN" sz="1400" dirty="0" err="1"/>
              <a:t>plot_boundary</a:t>
            </a:r>
            <a:r>
              <a:rPr lang="en-IN" sz="1400" dirty="0"/>
              <a:t>(</a:t>
            </a:r>
            <a:r>
              <a:rPr lang="en-IN" sz="1400" dirty="0" err="1"/>
              <a:t>svm_linear</a:t>
            </a:r>
            <a:r>
              <a:rPr lang="en-IN" sz="1400" dirty="0"/>
              <a:t>, X, y, "Linear SVM (fails)")</a:t>
            </a:r>
          </a:p>
          <a:p>
            <a:br>
              <a:rPr lang="en-IN" sz="1400" dirty="0"/>
            </a:br>
            <a:r>
              <a:rPr lang="en-IN" sz="1400" dirty="0" err="1"/>
              <a:t>plt.subplot</a:t>
            </a:r>
            <a:r>
              <a:rPr lang="en-IN" sz="1400" dirty="0"/>
              <a:t>(1,2,2)</a:t>
            </a:r>
          </a:p>
          <a:p>
            <a:r>
              <a:rPr lang="en-IN" sz="1400" dirty="0" err="1"/>
              <a:t>plot_boundary</a:t>
            </a:r>
            <a:r>
              <a:rPr lang="en-IN" sz="1400" dirty="0"/>
              <a:t>(</a:t>
            </a:r>
            <a:r>
              <a:rPr lang="en-IN" sz="1400" dirty="0" err="1"/>
              <a:t>svm_poly</a:t>
            </a:r>
            <a:r>
              <a:rPr lang="en-IN" sz="1400" dirty="0"/>
              <a:t>, X, y, "Quadratic Kernel SVM (works!)")</a:t>
            </a:r>
          </a:p>
          <a:p>
            <a:br>
              <a:rPr lang="en-IN" sz="1400" dirty="0"/>
            </a:br>
            <a:r>
              <a:rPr lang="en-IN" sz="1400" dirty="0" err="1"/>
              <a:t>plt.show</a:t>
            </a:r>
            <a:r>
              <a:rPr lang="en-IN" sz="1400" dirty="0"/>
              <a:t>()</a:t>
            </a:r>
          </a:p>
        </p:txBody>
      </p:sp>
      <p:pic>
        <p:nvPicPr>
          <p:cNvPr id="1026" name="Picture 2">
            <a:extLst>
              <a:ext uri="{FF2B5EF4-FFF2-40B4-BE49-F238E27FC236}">
                <a16:creationId xmlns:a16="http://schemas.microsoft.com/office/drawing/2014/main" id="{14F148F7-F551-9F82-AF35-20A1F31FA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36" y="4969881"/>
            <a:ext cx="4063116" cy="181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58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6708-C070-8559-3E00-2CE0DB6BE3E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BD9638-8A4D-C0C1-2F1E-880B95D322F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184499C-BCDE-598D-1341-D0876D6533B7}"/>
              </a:ext>
            </a:extLst>
          </p:cNvPr>
          <p:cNvPicPr>
            <a:picLocks noChangeAspect="1"/>
          </p:cNvPicPr>
          <p:nvPr/>
        </p:nvPicPr>
        <p:blipFill>
          <a:blip r:embed="rId2"/>
          <a:stretch>
            <a:fillRect/>
          </a:stretch>
        </p:blipFill>
        <p:spPr>
          <a:xfrm>
            <a:off x="794597" y="135876"/>
            <a:ext cx="10602805" cy="6601746"/>
          </a:xfrm>
          <a:prstGeom prst="rect">
            <a:avLst/>
          </a:prstGeom>
        </p:spPr>
      </p:pic>
      <p:pic>
        <p:nvPicPr>
          <p:cNvPr id="7" name="Picture 6">
            <a:extLst>
              <a:ext uri="{FF2B5EF4-FFF2-40B4-BE49-F238E27FC236}">
                <a16:creationId xmlns:a16="http://schemas.microsoft.com/office/drawing/2014/main" id="{A431939A-BA89-8B60-46B2-D91A30FE7A8E}"/>
              </a:ext>
            </a:extLst>
          </p:cNvPr>
          <p:cNvPicPr>
            <a:picLocks noChangeAspect="1"/>
          </p:cNvPicPr>
          <p:nvPr/>
        </p:nvPicPr>
        <p:blipFill>
          <a:blip r:embed="rId3"/>
          <a:srcRect r="18819"/>
          <a:stretch>
            <a:fillRect/>
          </a:stretch>
        </p:blipFill>
        <p:spPr>
          <a:xfrm>
            <a:off x="6439593" y="763285"/>
            <a:ext cx="5470855" cy="1731134"/>
          </a:xfrm>
          <a:prstGeom prst="rect">
            <a:avLst/>
          </a:prstGeom>
          <a:effectLst>
            <a:glow rad="127000">
              <a:schemeClr val="tx2"/>
            </a:glow>
          </a:effectLst>
        </p:spPr>
      </p:pic>
    </p:spTree>
    <p:extLst>
      <p:ext uri="{BB962C8B-B14F-4D97-AF65-F5344CB8AC3E}">
        <p14:creationId xmlns:p14="http://schemas.microsoft.com/office/powerpoint/2010/main" val="618497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95B8CE-188D-E0E9-FA15-220FF82EE9E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E816DB3-E1B6-4E6B-15A5-263C9166A957}"/>
              </a:ext>
            </a:extLst>
          </p:cNvPr>
          <p:cNvPicPr>
            <a:picLocks noChangeAspect="1"/>
          </p:cNvPicPr>
          <p:nvPr/>
        </p:nvPicPr>
        <p:blipFill>
          <a:blip r:embed="rId2"/>
          <a:stretch>
            <a:fillRect/>
          </a:stretch>
        </p:blipFill>
        <p:spPr>
          <a:xfrm>
            <a:off x="642176" y="880707"/>
            <a:ext cx="10907647" cy="5096586"/>
          </a:xfrm>
          <a:prstGeom prst="rect">
            <a:avLst/>
          </a:prstGeom>
        </p:spPr>
      </p:pic>
    </p:spTree>
    <p:extLst>
      <p:ext uri="{BB962C8B-B14F-4D97-AF65-F5344CB8AC3E}">
        <p14:creationId xmlns:p14="http://schemas.microsoft.com/office/powerpoint/2010/main" val="2728673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9684-2E6D-2191-3117-22E682D810E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8054837-A8AA-3C63-5814-60955D7C8E0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A4AC6A0-2BA9-1242-4D82-CF112C29032D}"/>
              </a:ext>
            </a:extLst>
          </p:cNvPr>
          <p:cNvPicPr>
            <a:picLocks noChangeAspect="1"/>
          </p:cNvPicPr>
          <p:nvPr/>
        </p:nvPicPr>
        <p:blipFill>
          <a:blip r:embed="rId2"/>
          <a:stretch>
            <a:fillRect/>
          </a:stretch>
        </p:blipFill>
        <p:spPr>
          <a:xfrm>
            <a:off x="370676" y="275785"/>
            <a:ext cx="11450648" cy="6306430"/>
          </a:xfrm>
          <a:prstGeom prst="rect">
            <a:avLst/>
          </a:prstGeom>
        </p:spPr>
      </p:pic>
    </p:spTree>
    <p:extLst>
      <p:ext uri="{BB962C8B-B14F-4D97-AF65-F5344CB8AC3E}">
        <p14:creationId xmlns:p14="http://schemas.microsoft.com/office/powerpoint/2010/main" val="3063809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3DB75EE7-BDCD-5F32-372F-01643CDBBA29}"/>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defRPr/>
            </a:pPr>
            <a:fld id="{242C3E4C-2CD1-4E5C-AC30-7D360EF31D88}" type="slidenum">
              <a:rPr lang="en-US" altLang="en-US" smtClean="0"/>
              <a:pPr>
                <a:spcBef>
                  <a:spcPct val="0"/>
                </a:spcBef>
                <a:buClrTx/>
                <a:buSzTx/>
                <a:buFontTx/>
                <a:buNone/>
                <a:defRPr/>
              </a:pPr>
              <a:t>96</a:t>
            </a:fld>
            <a:endParaRPr lang="en-US" altLang="en-US" sz="1200">
              <a:latin typeface="Tahoma" panose="020B0604030504040204" pitchFamily="34" charset="0"/>
            </a:endParaRPr>
          </a:p>
        </p:txBody>
      </p:sp>
      <p:sp>
        <p:nvSpPr>
          <p:cNvPr id="40963" name="Rectangle 2">
            <a:extLst>
              <a:ext uri="{FF2B5EF4-FFF2-40B4-BE49-F238E27FC236}">
                <a16:creationId xmlns:a16="http://schemas.microsoft.com/office/drawing/2014/main" id="{7B59A7AF-6356-D04E-D812-1A57B6492CA2}"/>
              </a:ext>
            </a:extLst>
          </p:cNvPr>
          <p:cNvSpPr>
            <a:spLocks noGrp="1" noChangeArrowheads="1"/>
          </p:cNvSpPr>
          <p:nvPr>
            <p:ph type="title"/>
          </p:nvPr>
        </p:nvSpPr>
        <p:spPr>
          <a:xfrm>
            <a:off x="3871317" y="123156"/>
            <a:ext cx="6245805" cy="2344488"/>
          </a:xfrm>
        </p:spPr>
        <p:txBody>
          <a:bodyPr/>
          <a:lstStyle/>
          <a:p>
            <a:pPr eaLnBrk="1" hangingPunct="1"/>
            <a:r>
              <a:rPr lang="en-US" altLang="en-US" dirty="0"/>
              <a:t>SVM:  Different Kernel functions</a:t>
            </a:r>
          </a:p>
        </p:txBody>
      </p:sp>
      <p:sp>
        <p:nvSpPr>
          <p:cNvPr id="40964" name="Rectangle 3">
            <a:extLst>
              <a:ext uri="{FF2B5EF4-FFF2-40B4-BE49-F238E27FC236}">
                <a16:creationId xmlns:a16="http://schemas.microsoft.com/office/drawing/2014/main" id="{D42C48ED-697F-AFD8-9BE8-8EED1E5A96CB}"/>
              </a:ext>
            </a:extLst>
          </p:cNvPr>
          <p:cNvSpPr>
            <a:spLocks noChangeArrowheads="1"/>
          </p:cNvSpPr>
          <p:nvPr/>
        </p:nvSpPr>
        <p:spPr bwMode="auto">
          <a:xfrm>
            <a:off x="1905000" y="12954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lnSpc>
                <a:spcPct val="120000"/>
              </a:lnSpc>
            </a:pPr>
            <a:r>
              <a:rPr lang="en-US" altLang="en-US" sz="2400">
                <a:latin typeface="Tahoma" panose="020B0604030504040204" pitchFamily="34" charset="0"/>
              </a:rPr>
              <a:t>Instead of computing the dot product on the transformed data, it is math. equivalent to applying a kernel function K(</a:t>
            </a:r>
            <a:r>
              <a:rPr lang="en-US" altLang="en-US" sz="2400" b="1">
                <a:latin typeface="Tahoma" panose="020B0604030504040204" pitchFamily="34" charset="0"/>
              </a:rPr>
              <a:t>X</a:t>
            </a:r>
            <a:r>
              <a:rPr lang="en-US" altLang="en-US" sz="2400" b="1" baseline="-25000">
                <a:latin typeface="Tahoma" panose="020B0604030504040204" pitchFamily="34" charset="0"/>
              </a:rPr>
              <a:t>i</a:t>
            </a:r>
            <a:r>
              <a:rPr lang="en-US" altLang="en-US" sz="2400">
                <a:latin typeface="Tahoma" panose="020B0604030504040204" pitchFamily="34" charset="0"/>
              </a:rPr>
              <a:t>, </a:t>
            </a:r>
            <a:r>
              <a:rPr lang="en-US" altLang="en-US" sz="2400" b="1">
                <a:latin typeface="Tahoma" panose="020B0604030504040204" pitchFamily="34" charset="0"/>
              </a:rPr>
              <a:t>X</a:t>
            </a:r>
            <a:r>
              <a:rPr lang="en-US" altLang="en-US" sz="2400" b="1" baseline="-25000">
                <a:latin typeface="Tahoma" panose="020B0604030504040204" pitchFamily="34" charset="0"/>
              </a:rPr>
              <a:t>j</a:t>
            </a:r>
            <a:r>
              <a:rPr lang="en-US" altLang="en-US" sz="2400">
                <a:latin typeface="Tahoma" panose="020B0604030504040204" pitchFamily="34" charset="0"/>
              </a:rPr>
              <a:t>) to the original data, i.e., K(</a:t>
            </a:r>
            <a:r>
              <a:rPr lang="en-US" altLang="en-US" sz="2400" b="1">
                <a:latin typeface="Tahoma" panose="020B0604030504040204" pitchFamily="34" charset="0"/>
              </a:rPr>
              <a:t>X</a:t>
            </a:r>
            <a:r>
              <a:rPr lang="en-US" altLang="en-US" sz="2400" b="1" baseline="-25000">
                <a:latin typeface="Tahoma" panose="020B0604030504040204" pitchFamily="34" charset="0"/>
              </a:rPr>
              <a:t>i</a:t>
            </a:r>
            <a:r>
              <a:rPr lang="en-US" altLang="en-US" sz="2400">
                <a:latin typeface="Tahoma" panose="020B0604030504040204" pitchFamily="34" charset="0"/>
              </a:rPr>
              <a:t>, </a:t>
            </a:r>
            <a:r>
              <a:rPr lang="en-US" altLang="en-US" sz="2400" b="1">
                <a:latin typeface="Tahoma" panose="020B0604030504040204" pitchFamily="34" charset="0"/>
              </a:rPr>
              <a:t>X</a:t>
            </a:r>
            <a:r>
              <a:rPr lang="en-US" altLang="en-US" sz="2400" b="1" baseline="-25000">
                <a:latin typeface="Tahoma" panose="020B0604030504040204" pitchFamily="34" charset="0"/>
              </a:rPr>
              <a:t>j</a:t>
            </a:r>
            <a:r>
              <a:rPr lang="en-US" altLang="en-US" sz="2400">
                <a:latin typeface="Tahoma" panose="020B0604030504040204" pitchFamily="34" charset="0"/>
              </a:rPr>
              <a:t>) = </a:t>
            </a:r>
            <a:r>
              <a:rPr lang="el-GR" altLang="en-US" sz="2400">
                <a:latin typeface="Tahoma" panose="020B0604030504040204" pitchFamily="34" charset="0"/>
              </a:rPr>
              <a:t>Φ</a:t>
            </a:r>
            <a:r>
              <a:rPr lang="en-US" altLang="en-US" sz="2400">
                <a:latin typeface="Tahoma" panose="020B0604030504040204" pitchFamily="34" charset="0"/>
              </a:rPr>
              <a:t>(</a:t>
            </a:r>
            <a:r>
              <a:rPr lang="en-US" altLang="en-US" sz="2400" b="1">
                <a:latin typeface="Tahoma" panose="020B0604030504040204" pitchFamily="34" charset="0"/>
              </a:rPr>
              <a:t>X</a:t>
            </a:r>
            <a:r>
              <a:rPr lang="en-US" altLang="en-US" sz="2400" b="1" baseline="-25000">
                <a:latin typeface="Tahoma" panose="020B0604030504040204" pitchFamily="34" charset="0"/>
              </a:rPr>
              <a:t>i</a:t>
            </a:r>
            <a:r>
              <a:rPr lang="en-US" altLang="en-US" sz="2400">
                <a:latin typeface="Tahoma" panose="020B0604030504040204" pitchFamily="34" charset="0"/>
              </a:rPr>
              <a:t>) </a:t>
            </a:r>
            <a:r>
              <a:rPr lang="el-GR" altLang="en-US" sz="2400">
                <a:latin typeface="Tahoma" panose="020B0604030504040204" pitchFamily="34" charset="0"/>
              </a:rPr>
              <a:t>Φ</a:t>
            </a:r>
            <a:r>
              <a:rPr lang="en-US" altLang="en-US" sz="2400">
                <a:latin typeface="Tahoma" panose="020B0604030504040204" pitchFamily="34" charset="0"/>
              </a:rPr>
              <a:t>(</a:t>
            </a:r>
            <a:r>
              <a:rPr lang="en-US" altLang="en-US" sz="2400" b="1">
                <a:latin typeface="Tahoma" panose="020B0604030504040204" pitchFamily="34" charset="0"/>
              </a:rPr>
              <a:t>X</a:t>
            </a:r>
            <a:r>
              <a:rPr lang="en-US" altLang="en-US" sz="2400" b="1" baseline="-25000">
                <a:latin typeface="Tahoma" panose="020B0604030504040204" pitchFamily="34" charset="0"/>
              </a:rPr>
              <a:t>j</a:t>
            </a:r>
            <a:r>
              <a:rPr lang="en-US" altLang="en-US" sz="2400">
                <a:latin typeface="Tahoma" panose="020B0604030504040204" pitchFamily="34" charset="0"/>
              </a:rPr>
              <a:t>) </a:t>
            </a:r>
            <a:endParaRPr lang="el-GR" altLang="en-US" sz="2400">
              <a:latin typeface="Tahoma" panose="020B0604030504040204" pitchFamily="34" charset="0"/>
            </a:endParaRPr>
          </a:p>
          <a:p>
            <a:pPr eaLnBrk="1" hangingPunct="1">
              <a:lnSpc>
                <a:spcPct val="120000"/>
              </a:lnSpc>
            </a:pPr>
            <a:r>
              <a:rPr lang="en-US" altLang="en-US" sz="2400">
                <a:latin typeface="Tahoma" panose="020B0604030504040204" pitchFamily="34" charset="0"/>
              </a:rPr>
              <a:t>Typical Kernel Functions</a:t>
            </a:r>
          </a:p>
          <a:p>
            <a:pPr eaLnBrk="1" hangingPunct="1">
              <a:lnSpc>
                <a:spcPct val="120000"/>
              </a:lnSpc>
            </a:pPr>
            <a:endParaRPr lang="en-US" altLang="en-US" sz="2400">
              <a:latin typeface="Tahoma" panose="020B0604030504040204" pitchFamily="34" charset="0"/>
            </a:endParaRPr>
          </a:p>
          <a:p>
            <a:pPr eaLnBrk="1" hangingPunct="1">
              <a:lnSpc>
                <a:spcPct val="120000"/>
              </a:lnSpc>
            </a:pPr>
            <a:endParaRPr lang="en-US" altLang="en-US" sz="2400">
              <a:latin typeface="Tahoma" panose="020B0604030504040204" pitchFamily="34" charset="0"/>
            </a:endParaRPr>
          </a:p>
          <a:p>
            <a:pPr eaLnBrk="1" hangingPunct="1">
              <a:lnSpc>
                <a:spcPct val="120000"/>
              </a:lnSpc>
            </a:pPr>
            <a:endParaRPr lang="en-US" altLang="en-US" sz="2400">
              <a:latin typeface="Tahoma" panose="020B0604030504040204" pitchFamily="34" charset="0"/>
            </a:endParaRPr>
          </a:p>
          <a:p>
            <a:pPr eaLnBrk="1" hangingPunct="1">
              <a:lnSpc>
                <a:spcPct val="120000"/>
              </a:lnSpc>
            </a:pPr>
            <a:endParaRPr lang="en-US" altLang="en-US" sz="2400">
              <a:latin typeface="Tahoma" panose="020B0604030504040204" pitchFamily="34" charset="0"/>
            </a:endParaRPr>
          </a:p>
          <a:p>
            <a:pPr eaLnBrk="1" hangingPunct="1">
              <a:lnSpc>
                <a:spcPct val="120000"/>
              </a:lnSpc>
            </a:pPr>
            <a:r>
              <a:rPr lang="en-US" altLang="en-US" sz="2400">
                <a:latin typeface="Tahoma" panose="020B0604030504040204" pitchFamily="34" charset="0"/>
              </a:rPr>
              <a:t>SVM can also be used for classifying </a:t>
            </a:r>
            <a:r>
              <a:rPr lang="en-US" altLang="en-US" sz="2400">
                <a:solidFill>
                  <a:srgbClr val="FF0000"/>
                </a:solidFill>
                <a:latin typeface="Tahoma" panose="020B0604030504040204" pitchFamily="34" charset="0"/>
              </a:rPr>
              <a:t>multiple (&gt; 2) classes </a:t>
            </a:r>
            <a:r>
              <a:rPr lang="en-US" altLang="en-US" sz="2400">
                <a:latin typeface="Tahoma" panose="020B0604030504040204" pitchFamily="34" charset="0"/>
              </a:rPr>
              <a:t>and for regression analysis (with additional parameters)</a:t>
            </a:r>
          </a:p>
        </p:txBody>
      </p:sp>
      <p:pic>
        <p:nvPicPr>
          <p:cNvPr id="40965" name="Picture 7">
            <a:extLst>
              <a:ext uri="{FF2B5EF4-FFF2-40B4-BE49-F238E27FC236}">
                <a16:creationId xmlns:a16="http://schemas.microsoft.com/office/drawing/2014/main" id="{216EDEA3-D2E5-01C5-07DA-0944D4F72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463926"/>
            <a:ext cx="909955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A5FD-55B9-8036-A227-00D5E4AFB4F0}"/>
              </a:ext>
            </a:extLst>
          </p:cNvPr>
          <p:cNvSpPr>
            <a:spLocks noGrp="1"/>
          </p:cNvSpPr>
          <p:nvPr>
            <p:ph type="title"/>
          </p:nvPr>
        </p:nvSpPr>
        <p:spPr>
          <a:xfrm>
            <a:off x="4437705" y="359284"/>
            <a:ext cx="3760898" cy="430887"/>
          </a:xfrm>
        </p:spPr>
        <p:txBody>
          <a:bodyPr/>
          <a:lstStyle/>
          <a:p>
            <a:pPr algn="ctr"/>
            <a:r>
              <a:rPr lang="en-IN" dirty="0"/>
              <a:t>Random Forest</a:t>
            </a:r>
          </a:p>
        </p:txBody>
      </p:sp>
      <p:sp>
        <p:nvSpPr>
          <p:cNvPr id="3" name="Content Placeholder 2">
            <a:extLst>
              <a:ext uri="{FF2B5EF4-FFF2-40B4-BE49-F238E27FC236}">
                <a16:creationId xmlns:a16="http://schemas.microsoft.com/office/drawing/2014/main" id="{FE91F563-250F-B139-8879-40081CE0EA97}"/>
              </a:ext>
            </a:extLst>
          </p:cNvPr>
          <p:cNvSpPr>
            <a:spLocks noGrp="1"/>
          </p:cNvSpPr>
          <p:nvPr>
            <p:ph sz="half" idx="1"/>
          </p:nvPr>
        </p:nvSpPr>
        <p:spPr>
          <a:xfrm>
            <a:off x="390901" y="940712"/>
            <a:ext cx="11287071" cy="2585323"/>
          </a:xfrm>
        </p:spPr>
        <p:txBody>
          <a:bodyPr/>
          <a:lstStyle/>
          <a:p>
            <a:pPr algn="just"/>
            <a:r>
              <a:rPr lang="en-US" dirty="0"/>
              <a:t>Random Forest is a machine learning algorithm that uses many decision trees to make better predictions. Each tree looks at different random parts of the data and their results are combined by voting for classification or averaging for regression. This helps in improving accuracy and reducing errors.</a:t>
            </a:r>
          </a:p>
          <a:p>
            <a:endParaRPr lang="en-IN" dirty="0"/>
          </a:p>
        </p:txBody>
      </p:sp>
      <p:pic>
        <p:nvPicPr>
          <p:cNvPr id="6" name="Picture 5">
            <a:extLst>
              <a:ext uri="{FF2B5EF4-FFF2-40B4-BE49-F238E27FC236}">
                <a16:creationId xmlns:a16="http://schemas.microsoft.com/office/drawing/2014/main" id="{475A11FA-ABC4-D195-F88C-DC923DFC664B}"/>
              </a:ext>
            </a:extLst>
          </p:cNvPr>
          <p:cNvPicPr>
            <a:picLocks noChangeAspect="1"/>
          </p:cNvPicPr>
          <p:nvPr/>
        </p:nvPicPr>
        <p:blipFill>
          <a:blip r:embed="rId2"/>
          <a:stretch>
            <a:fillRect/>
          </a:stretch>
        </p:blipFill>
        <p:spPr>
          <a:xfrm>
            <a:off x="2667011" y="2961467"/>
            <a:ext cx="7302285" cy="3651143"/>
          </a:xfrm>
          <a:prstGeom prst="rect">
            <a:avLst/>
          </a:prstGeom>
        </p:spPr>
      </p:pic>
    </p:spTree>
    <p:extLst>
      <p:ext uri="{BB962C8B-B14F-4D97-AF65-F5344CB8AC3E}">
        <p14:creationId xmlns:p14="http://schemas.microsoft.com/office/powerpoint/2010/main" val="1162762306"/>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A5736-FE07-3B85-4674-044387EB9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3BFC9-F77C-26A4-4EFD-A7F16FF75565}"/>
              </a:ext>
            </a:extLst>
          </p:cNvPr>
          <p:cNvSpPr>
            <a:spLocks noGrp="1"/>
          </p:cNvSpPr>
          <p:nvPr>
            <p:ph type="title"/>
          </p:nvPr>
        </p:nvSpPr>
        <p:spPr>
          <a:xfrm>
            <a:off x="4541002" y="311897"/>
            <a:ext cx="3975316" cy="672245"/>
          </a:xfrm>
        </p:spPr>
        <p:txBody>
          <a:bodyPr/>
          <a:lstStyle/>
          <a:p>
            <a:endParaRPr lang="en-IN" dirty="0"/>
          </a:p>
        </p:txBody>
      </p:sp>
      <p:pic>
        <p:nvPicPr>
          <p:cNvPr id="6" name="Content Placeholder 5">
            <a:extLst>
              <a:ext uri="{FF2B5EF4-FFF2-40B4-BE49-F238E27FC236}">
                <a16:creationId xmlns:a16="http://schemas.microsoft.com/office/drawing/2014/main" id="{4CE0061F-FD6D-F240-10DC-D4190AEF8132}"/>
              </a:ext>
            </a:extLst>
          </p:cNvPr>
          <p:cNvPicPr>
            <a:picLocks noGrp="1" noChangeAspect="1"/>
          </p:cNvPicPr>
          <p:nvPr>
            <p:ph sz="half" idx="1"/>
          </p:nvPr>
        </p:nvPicPr>
        <p:blipFill>
          <a:blip r:embed="rId2"/>
          <a:stretch>
            <a:fillRect/>
          </a:stretch>
        </p:blipFill>
        <p:spPr>
          <a:xfrm>
            <a:off x="1524000" y="1325105"/>
            <a:ext cx="9144000" cy="4572000"/>
          </a:xfrm>
          <a:prstGeom prst="rect">
            <a:avLst/>
          </a:prstGeom>
        </p:spPr>
      </p:pic>
    </p:spTree>
    <p:extLst>
      <p:ext uri="{BB962C8B-B14F-4D97-AF65-F5344CB8AC3E}">
        <p14:creationId xmlns:p14="http://schemas.microsoft.com/office/powerpoint/2010/main" val="738940759"/>
      </p:ext>
    </p:extLst>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8222-1DD0-E82A-C722-45E4DBB4D18D}"/>
              </a:ext>
            </a:extLst>
          </p:cNvPr>
          <p:cNvSpPr>
            <a:spLocks noGrp="1"/>
          </p:cNvSpPr>
          <p:nvPr>
            <p:ph type="title"/>
          </p:nvPr>
        </p:nvSpPr>
        <p:spPr>
          <a:xfrm>
            <a:off x="4282722" y="164663"/>
            <a:ext cx="3807393" cy="861774"/>
          </a:xfrm>
        </p:spPr>
        <p:txBody>
          <a:bodyPr/>
          <a:lstStyle/>
          <a:p>
            <a:pPr algn="ctr"/>
            <a:r>
              <a:rPr lang="en-IN" dirty="0"/>
              <a:t>Random forest algorithm</a:t>
            </a:r>
          </a:p>
        </p:txBody>
      </p:sp>
      <p:sp>
        <p:nvSpPr>
          <p:cNvPr id="3" name="Content Placeholder 2">
            <a:extLst>
              <a:ext uri="{FF2B5EF4-FFF2-40B4-BE49-F238E27FC236}">
                <a16:creationId xmlns:a16="http://schemas.microsoft.com/office/drawing/2014/main" id="{C2425900-2624-6BAA-21DC-114073970636}"/>
              </a:ext>
            </a:extLst>
          </p:cNvPr>
          <p:cNvSpPr>
            <a:spLocks noGrp="1"/>
          </p:cNvSpPr>
          <p:nvPr>
            <p:ph sz="half" idx="1"/>
          </p:nvPr>
        </p:nvSpPr>
        <p:spPr>
          <a:xfrm>
            <a:off x="406400" y="1371600"/>
            <a:ext cx="11403308" cy="3693319"/>
          </a:xfrm>
        </p:spPr>
        <p:txBody>
          <a:bodyPr/>
          <a:lstStyle/>
          <a:p>
            <a:pPr fontAlgn="base"/>
            <a:r>
              <a:rPr lang="en-US" sz="2000" b="1" dirty="0"/>
              <a:t>Working of Random Forest Algorithm</a:t>
            </a:r>
          </a:p>
          <a:p>
            <a:pPr fontAlgn="base"/>
            <a:r>
              <a:rPr lang="en-US" sz="2000" b="1" dirty="0"/>
              <a:t>Create Many Decision Trees:</a:t>
            </a:r>
            <a:r>
              <a:rPr lang="en-US" sz="2000" dirty="0"/>
              <a:t> The algorithm makes many </a:t>
            </a:r>
            <a:r>
              <a:rPr lang="en-US" sz="2000" u="sng" dirty="0">
                <a:hlinkClick r:id="rId2"/>
              </a:rPr>
              <a:t>decision trees</a:t>
            </a:r>
            <a:r>
              <a:rPr lang="en-US" sz="2000" dirty="0"/>
              <a:t> each using a random part of the data. So every tree is a bit different.</a:t>
            </a:r>
          </a:p>
          <a:p>
            <a:pPr fontAlgn="base"/>
            <a:r>
              <a:rPr lang="en-US" sz="2000" b="1" dirty="0"/>
              <a:t>Pick Random Features:</a:t>
            </a:r>
            <a:r>
              <a:rPr lang="en-US" sz="2000" dirty="0"/>
              <a:t> When building each tree it doesn’t look at all the features (columns) at once. It picks a few at random to decide how to split the data. This helps the trees stay different from each other.</a:t>
            </a:r>
          </a:p>
          <a:p>
            <a:pPr fontAlgn="base"/>
            <a:r>
              <a:rPr lang="en-US" sz="2000" b="1" dirty="0"/>
              <a:t>Each Tree Makes a Prediction:</a:t>
            </a:r>
            <a:r>
              <a:rPr lang="en-US" sz="2000" dirty="0"/>
              <a:t> Every tree gives its own answer or prediction based on what it learned from its part of the data.</a:t>
            </a:r>
          </a:p>
          <a:p>
            <a:pPr fontAlgn="base"/>
            <a:r>
              <a:rPr lang="en-US" sz="2000" b="1" dirty="0"/>
              <a:t>Combine the Predictions:</a:t>
            </a:r>
            <a:endParaRPr lang="en-US" sz="2000" dirty="0"/>
          </a:p>
          <a:p>
            <a:pPr lvl="1" fontAlgn="base"/>
            <a:r>
              <a:rPr lang="en-US" sz="2000" dirty="0"/>
              <a:t>For </a:t>
            </a:r>
            <a:r>
              <a:rPr lang="en-US" sz="2000" b="1" dirty="0"/>
              <a:t>classification</a:t>
            </a:r>
            <a:r>
              <a:rPr lang="en-US" sz="2000" dirty="0"/>
              <a:t> we choose a category as the final answer is the one that most trees agree on </a:t>
            </a:r>
            <a:r>
              <a:rPr lang="en-US" sz="2000" dirty="0" err="1"/>
              <a:t>i.e</a:t>
            </a:r>
            <a:r>
              <a:rPr lang="en-US" sz="2000" dirty="0"/>
              <a:t> majority voting.</a:t>
            </a:r>
          </a:p>
          <a:p>
            <a:pPr lvl="1" fontAlgn="base"/>
            <a:r>
              <a:rPr lang="en-US" sz="2000" dirty="0"/>
              <a:t>For </a:t>
            </a:r>
            <a:r>
              <a:rPr lang="en-US" sz="2000" b="1" dirty="0"/>
              <a:t>regression</a:t>
            </a:r>
            <a:r>
              <a:rPr lang="en-US" sz="2000" dirty="0"/>
              <a:t> we predict a number as the final answer is the average of all the trees predictions.</a:t>
            </a:r>
          </a:p>
          <a:p>
            <a:endParaRPr lang="en-IN" sz="2000" dirty="0"/>
          </a:p>
        </p:txBody>
      </p:sp>
    </p:spTree>
    <p:extLst>
      <p:ext uri="{BB962C8B-B14F-4D97-AF65-F5344CB8AC3E}">
        <p14:creationId xmlns:p14="http://schemas.microsoft.com/office/powerpoint/2010/main" val="1505562963"/>
      </p:ext>
    </p:extLst>
  </p:cSld>
  <p:clrMapOvr>
    <a:masterClrMapping/>
  </p:clrMapOvr>
  <p:transition>
    <p:zoom/>
  </p:transition>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2977</TotalTime>
  <Words>5927</Words>
  <Application>Microsoft Office PowerPoint</Application>
  <PresentationFormat>Widescreen</PresentationFormat>
  <Paragraphs>588</Paragraphs>
  <Slides>146</Slides>
  <Notes>12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61" baseType="lpstr">
      <vt:lpstr>Arial</vt:lpstr>
      <vt:lpstr>Arial Unicode MS</vt:lpstr>
      <vt:lpstr>Calibri</vt:lpstr>
      <vt:lpstr>Cambria</vt:lpstr>
      <vt:lpstr>Cambria Math</vt:lpstr>
      <vt:lpstr>HYGungSo-Bold</vt:lpstr>
      <vt:lpstr>Lato</vt:lpstr>
      <vt:lpstr>Monotype Sorts</vt:lpstr>
      <vt:lpstr>Symbol</vt:lpstr>
      <vt:lpstr>Tahoma</vt:lpstr>
      <vt:lpstr>Times New Roman</vt:lpstr>
      <vt:lpstr>Wingdings</vt:lpstr>
      <vt:lpstr>2_Office Theme</vt:lpstr>
      <vt:lpstr>SmartDraw</vt:lpstr>
      <vt:lpstr>Picture</vt:lpstr>
      <vt:lpstr>Unit-II</vt:lpstr>
      <vt:lpstr>The problem of classification </vt:lpstr>
      <vt:lpstr>🧠 Types of Classification</vt:lpstr>
      <vt:lpstr>Machine learning algorithms for solving Classification Problems </vt:lpstr>
      <vt:lpstr>Classification Problems &amp; Models Examples </vt:lpstr>
      <vt:lpstr>Document Classification </vt:lpstr>
      <vt:lpstr>Spam Filtering </vt:lpstr>
      <vt:lpstr>🖼️ Image Classification </vt:lpstr>
      <vt:lpstr>🌐 Web Text Classification </vt:lpstr>
      <vt:lpstr>Feature Engineering</vt:lpstr>
      <vt:lpstr>PowerPoint Presentation</vt:lpstr>
      <vt:lpstr>PowerPoint Presentation</vt:lpstr>
      <vt:lpstr>PowerPoint Presentation</vt:lpstr>
      <vt:lpstr>PowerPoint Presentation</vt:lpstr>
      <vt:lpstr>Steps in Feature Engineering</vt:lpstr>
      <vt:lpstr>Statistical Decision Making in Machine Learning</vt:lpstr>
      <vt:lpstr>Types of Decisions in ML</vt:lpstr>
      <vt:lpstr>Key Concepts</vt:lpstr>
      <vt:lpstr>Summary</vt:lpstr>
      <vt:lpstr>PowerPoint Presentation</vt:lpstr>
      <vt:lpstr>8.3.2 Naive Bayesian Classification</vt:lpstr>
      <vt:lpstr>8.3.2 Naive Bayesian Classification</vt:lpstr>
      <vt:lpstr>8.3.2 Naive Bayesian Classification</vt:lpstr>
      <vt:lpstr>PowerPoint Presentation</vt:lpstr>
      <vt:lpstr>PowerPoint Presentation</vt:lpstr>
      <vt:lpstr>PowerPoint Presentation</vt:lpstr>
      <vt:lpstr>PowerPoint Presentation</vt:lpstr>
      <vt:lpstr>PowerPoint Presentation</vt:lpstr>
      <vt:lpstr>Naïve Bayes vs Gaussian Naïve Bayes</vt:lpstr>
      <vt:lpstr>GAUSSIAN NAÏVE BAYES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work problem</vt:lpstr>
      <vt:lpstr>PowerPoint Presentation</vt:lpstr>
      <vt:lpstr>8.2 Decision Tree Induction</vt:lpstr>
      <vt:lpstr>8.2 Decision Tree Induction</vt:lpstr>
      <vt:lpstr>8.2 Decision Tree Induction</vt:lpstr>
      <vt:lpstr>8.2 Decision Tree Induction</vt:lpstr>
      <vt:lpstr>8.2.1 Decision Tree Induction</vt:lpstr>
      <vt:lpstr>8.2.1 Decision Tree Induction</vt:lpstr>
      <vt:lpstr>8.2.1 Decision Tree Induction</vt:lpstr>
      <vt:lpstr>8.2.1 Decision Tree Induction</vt:lpstr>
      <vt:lpstr>8.2.1 Decision Tree Induction</vt:lpstr>
      <vt:lpstr>8.2.1 Decision Tree Induction</vt:lpstr>
      <vt:lpstr>8.2.1 Decision Tree Induction</vt:lpstr>
      <vt:lpstr>PowerPoint Presentation</vt:lpstr>
      <vt:lpstr>ATTRIBUTE SELECTION METHODS</vt:lpstr>
      <vt:lpstr>PowerPoint Presentation</vt:lpstr>
      <vt:lpstr>PowerPoint Presentation</vt:lpstr>
      <vt:lpstr>PowerPoint Presentation</vt:lpstr>
      <vt:lpstr>PowerPoint Presentation</vt:lpstr>
      <vt:lpstr>PowerPoint Presentation</vt:lpstr>
      <vt:lpstr>8.2.1 Decision Tree Induction</vt:lpstr>
      <vt:lpstr>8.2.1 Decision Tree Induction</vt:lpstr>
      <vt:lpstr>PowerPoint Presentation</vt:lpstr>
      <vt:lpstr>PowerPoint Presentation</vt:lpstr>
      <vt:lpstr>PowerPoint Presentation</vt:lpstr>
      <vt:lpstr>K-Nearest Neighbor Algorithm</vt:lpstr>
      <vt:lpstr>Distance Metrics Used in KNN Algorithm </vt:lpstr>
      <vt:lpstr>Distance Metrics Used in KNN Algorithm </vt:lpstr>
      <vt:lpstr>Working of KNN algorithm </vt:lpstr>
      <vt:lpstr>Steps</vt:lpstr>
      <vt:lpstr>Lazy Classifier- KNN (Problem)</vt:lpstr>
      <vt:lpstr>PowerPoint Presentation</vt:lpstr>
      <vt:lpstr>PowerPoint Presentation</vt:lpstr>
      <vt:lpstr>PowerPoint Presentation</vt:lpstr>
      <vt:lpstr>PowerPoint Presentation</vt:lpstr>
      <vt:lpstr>PowerPoint Presentation</vt:lpstr>
      <vt:lpstr>Classwork Problem</vt:lpstr>
      <vt:lpstr>PowerPoint Presentation</vt:lpstr>
      <vt:lpstr>Classification: A Mathematical Mapping</vt:lpstr>
      <vt:lpstr>Discriminative Classifiers</vt:lpstr>
      <vt:lpstr>SVM—Support Vector Machines</vt:lpstr>
      <vt:lpstr>SVM—History and Applications</vt:lpstr>
      <vt:lpstr>SVM—General Philosophy</vt:lpstr>
      <vt:lpstr>PowerPoint Presentation</vt:lpstr>
      <vt:lpstr>PowerPoint Presentation</vt:lpstr>
      <vt:lpstr>PowerPoint Presentation</vt:lpstr>
      <vt:lpstr>SVM—Margins and Support Vectors</vt:lpstr>
      <vt:lpstr>SVM—When Data Is Linearly Separable</vt:lpstr>
      <vt:lpstr>SVM—Linearly Separable</vt:lpstr>
      <vt:lpstr>Why Is SVM Effective on High Dimensional Data?</vt:lpstr>
      <vt:lpstr>SVM—Linearly Inseparable</vt:lpstr>
      <vt:lpstr>SVM with Quadratic Kernel </vt:lpstr>
      <vt:lpstr>PowerPoint Presentation</vt:lpstr>
      <vt:lpstr>PowerPoint Presentation</vt:lpstr>
      <vt:lpstr>PowerPoint Presentation</vt:lpstr>
      <vt:lpstr>SVM:  Different Kernel functions</vt:lpstr>
      <vt:lpstr>Random Forest</vt:lpstr>
      <vt:lpstr>PowerPoint Presentation</vt:lpstr>
      <vt:lpstr>Random forest algorithm</vt:lpstr>
      <vt:lpstr>Random forest algorithm</vt:lpstr>
      <vt:lpstr>Key Features of Random Forest</vt:lpstr>
      <vt:lpstr>Assumptions of Random Forest </vt:lpstr>
      <vt:lpstr>PowerPoint Presentation</vt:lpstr>
      <vt:lpstr>Introduction to Perceptron </vt:lpstr>
      <vt:lpstr>What is Perceptron? </vt:lpstr>
      <vt:lpstr>Binary Classifier</vt:lpstr>
      <vt:lpstr>Components of Perceptron</vt:lpstr>
      <vt:lpstr>Types of Activation Functions</vt:lpstr>
      <vt:lpstr>PowerPoint Presentation</vt:lpstr>
      <vt:lpstr>PowerPoint Presentation</vt:lpstr>
      <vt:lpstr>PowerPoint Presentation</vt:lpstr>
      <vt:lpstr>PowerPoint Presentation</vt:lpstr>
      <vt:lpstr>PowerPoint Presentation</vt:lpstr>
      <vt:lpstr>PowerPoint Presentation</vt:lpstr>
      <vt:lpstr>Working of Perceptron</vt:lpstr>
      <vt:lpstr>Types of Perceptron</vt:lpstr>
      <vt:lpstr>PowerPoint Presentation</vt:lpstr>
      <vt:lpstr>PowerPoint Presentation</vt:lpstr>
      <vt:lpstr>PowerPoint Presentation</vt:lpstr>
      <vt:lpstr>PowerPoint Presentation</vt:lpstr>
      <vt:lpstr>PowerPoint Presentation</vt:lpstr>
      <vt:lpstr>Multilayer Neural Network</vt:lpstr>
      <vt:lpstr>Multilayer Perceptron with 2 hidden layers</vt:lpstr>
      <vt:lpstr>What do the middle layers hide? </vt:lpstr>
      <vt:lpstr>Back-propagation neural network </vt:lpstr>
      <vt:lpstr>Three-layer back-propagation neural network </vt:lpstr>
      <vt:lpstr>Chain rule example</vt:lpstr>
      <vt:lpstr>PowerPoint Presentation</vt:lpstr>
      <vt:lpstr>PowerPoint Presentation</vt:lpstr>
      <vt:lpstr>PowerPoint Presentation</vt:lpstr>
      <vt:lpstr>Sample Problem</vt:lpstr>
      <vt:lpstr>Training a Neural Network with 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Bagging</vt:lpstr>
      <vt:lpstr>PowerPoint Presentation</vt:lpstr>
      <vt:lpstr>Boosting</vt:lpstr>
      <vt:lpstr>Difference between Bagging and Boosting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LAKSHMI</dc:creator>
  <cp:lastModifiedBy>Vidivelli S</cp:lastModifiedBy>
  <cp:revision>282</cp:revision>
  <dcterms:created xsi:type="dcterms:W3CDTF">2024-02-29T03:27:58Z</dcterms:created>
  <dcterms:modified xsi:type="dcterms:W3CDTF">2025-09-09T05:13:46Z</dcterms:modified>
</cp:coreProperties>
</file>